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08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80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48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63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06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2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35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02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05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74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95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30D0E-BDFD-45F4-AD3F-BB409369FA06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94E44-8162-4AD2-BAEE-AA98ACCD89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96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riemordinatura@szgmu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2278"/>
            <a:ext cx="12192001" cy="113956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Алгоритм подачи документов на целевое обучение по программам ординатуры</a:t>
            </a:r>
            <a:endParaRPr lang="ru-RU" b="1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8636" y="1482168"/>
            <a:ext cx="4617267" cy="5393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62810" y="1459447"/>
            <a:ext cx="4412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Размещение заказчиками предложений на ЕЦП </a:t>
            </a:r>
          </a:p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«Работа в России»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5766" y="2377756"/>
            <a:ext cx="4595312" cy="9449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78636" y="2436563"/>
            <a:ext cx="4631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</a:rPr>
              <a:t>Самостоятельное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изучение поступающим предложений заказчиков на ЕЦП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Работа в России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»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5377" y="3665937"/>
            <a:ext cx="4595312" cy="18785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26735" y="3746015"/>
            <a:ext cx="470395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Подача поступающим документов на целевое обучение </a:t>
            </a:r>
            <a:r>
              <a:rPr lang="ru-RU" sz="1600" b="1" u="sng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1600" b="1" u="sng" dirty="0">
                <a:solidFill>
                  <a:srgbClr val="FF0000"/>
                </a:solidFill>
              </a:rPr>
              <a:t>личная подача, в бумажном виде</a:t>
            </a:r>
            <a:r>
              <a:rPr lang="ru-RU" sz="1600" b="1" u="sng" dirty="0">
                <a:solidFill>
                  <a:schemeClr val="accent5">
                    <a:lumMod val="50000"/>
                  </a:schemeClr>
                </a:solidFill>
              </a:rPr>
              <a:t>):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Заявка;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Согласие на обработку персональных данных;</a:t>
            </a:r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Иные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документы, требуемые заказчиком в соответствии с предложением.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</a:rPr>
              <a:t>(не позднее дня завершения приема документов - 05.08.2024)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4" name="Скругленная соединительная линия 23"/>
          <p:cNvCxnSpPr>
            <a:stCxn id="9" idx="3"/>
            <a:endCxn id="11" idx="0"/>
          </p:cNvCxnSpPr>
          <p:nvPr/>
        </p:nvCxnSpPr>
        <p:spPr>
          <a:xfrm flipH="1">
            <a:off x="2583422" y="1751836"/>
            <a:ext cx="2312481" cy="625920"/>
          </a:xfrm>
          <a:prstGeom prst="curvedConnector4">
            <a:avLst>
              <a:gd name="adj1" fmla="val -9885"/>
              <a:gd name="adj2" fmla="val 71542"/>
            </a:avLst>
          </a:prstGeom>
          <a:ln w="28575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Скругленная соединительная линия 25"/>
          <p:cNvCxnSpPr>
            <a:stCxn id="11" idx="1"/>
            <a:endCxn id="15" idx="0"/>
          </p:cNvCxnSpPr>
          <p:nvPr/>
        </p:nvCxnSpPr>
        <p:spPr>
          <a:xfrm rot="10800000" flipH="1" flipV="1">
            <a:off x="285765" y="2850213"/>
            <a:ext cx="2347267" cy="815723"/>
          </a:xfrm>
          <a:prstGeom prst="curvedConnector4">
            <a:avLst>
              <a:gd name="adj1" fmla="val -9739"/>
              <a:gd name="adj2" fmla="val 78959"/>
            </a:avLst>
          </a:prstGeom>
          <a:ln w="28575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5196121" y="2505629"/>
            <a:ext cx="2826603" cy="12781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5280295" y="2482908"/>
            <a:ext cx="27013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Формирование единого ранжированного списка поступающих на места в пределах каждой детализированной квоты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268507" y="1506762"/>
            <a:ext cx="3624216" cy="5393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8308684" y="1484041"/>
            <a:ext cx="346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Приказ о зачислении на места в пределах целевой квоты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268507" y="2377757"/>
            <a:ext cx="3624216" cy="8586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8268507" y="2400476"/>
            <a:ext cx="36829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Гражданин заключает договор о целевом обучении с заказчиком</a:t>
            </a:r>
          </a:p>
          <a:p>
            <a:pPr algn="ctr"/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</a:rPr>
              <a:t>(до 01.09.2024)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1" name="Скругленная соединительная линия 40"/>
          <p:cNvCxnSpPr>
            <a:stCxn id="15" idx="3"/>
            <a:endCxn id="33" idx="2"/>
          </p:cNvCxnSpPr>
          <p:nvPr/>
        </p:nvCxnSpPr>
        <p:spPr>
          <a:xfrm flipV="1">
            <a:off x="4930689" y="3806347"/>
            <a:ext cx="1700293" cy="798880"/>
          </a:xfrm>
          <a:prstGeom prst="curvedConnector2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Скругленная соединительная линия 42"/>
          <p:cNvCxnSpPr>
            <a:stCxn id="33" idx="0"/>
          </p:cNvCxnSpPr>
          <p:nvPr/>
        </p:nvCxnSpPr>
        <p:spPr>
          <a:xfrm rot="5400000" flipH="1" flipV="1">
            <a:off x="7104297" y="1278521"/>
            <a:ext cx="731072" cy="1677702"/>
          </a:xfrm>
          <a:prstGeom prst="curvedConnector2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Скругленная соединительная линия 44"/>
          <p:cNvCxnSpPr>
            <a:stCxn id="34" idx="3"/>
            <a:endCxn id="37" idx="0"/>
          </p:cNvCxnSpPr>
          <p:nvPr/>
        </p:nvCxnSpPr>
        <p:spPr>
          <a:xfrm flipH="1">
            <a:off x="10110004" y="1776430"/>
            <a:ext cx="1782719" cy="624046"/>
          </a:xfrm>
          <a:prstGeom prst="curvedConnector4">
            <a:avLst>
              <a:gd name="adj1" fmla="val -12823"/>
              <a:gd name="adj2" fmla="val 71606"/>
            </a:avLst>
          </a:prstGeom>
          <a:ln w="28575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rot="19153079">
            <a:off x="6554486" y="1913737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К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19538967">
            <a:off x="6674940" y="1829569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rot="19918645">
            <a:off x="6822509" y="1731588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Н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rot="19952386">
            <a:off x="6966025" y="1657169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К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rot="20407706">
            <a:off x="7101019" y="1573178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у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 rot="20473198">
            <a:off x="7221405" y="1562706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Р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rot="21040497">
            <a:off x="7348146" y="1525020"/>
            <a:ext cx="233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44031" y="5762435"/>
            <a:ext cx="11548692" cy="8744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3000"/>
                </a:schemeClr>
              </a:gs>
              <a:gs pos="26000">
                <a:schemeClr val="accent1">
                  <a:tint val="44500"/>
                  <a:satMod val="160000"/>
                  <a:alpha val="70000"/>
                  <a:lumMod val="84000"/>
                  <a:lumOff val="16000"/>
                </a:schemeClr>
              </a:gs>
              <a:gs pos="41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57" name="TextBox 56"/>
          <p:cNvSpPr txBox="1"/>
          <p:nvPr/>
        </p:nvSpPr>
        <p:spPr>
          <a:xfrm>
            <a:off x="344031" y="5811560"/>
            <a:ext cx="1165667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</a:rPr>
              <a:t>Возможно дополнительно направить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скан-копии заявки на заключение договора о целевом обучении, согласия на обработку персональных данных и иных документов, требуемых заказчиком в соответствии с предложением, на следующую электронную почту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hlinkClick r:id="rId2"/>
              </a:rPr>
              <a:t>priemordinatura@szgmu.ru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Гражданин может поступать на целевое обучение в пределах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</a:rPr>
              <a:t>квоты по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программам ординатуры - в одну или несколько принимающих организаций на одну или несколько образовательных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</a:rPr>
              <a:t>программ (в одну принимающую организацию – по различным специальностям)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285766" y="1790962"/>
            <a:ext cx="347270" cy="34727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319294" y="1774107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347626" y="2899319"/>
            <a:ext cx="347270" cy="34727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381154" y="2882464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161742" y="4501386"/>
            <a:ext cx="347270" cy="34727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95270" y="4484531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5092186" y="3204401"/>
            <a:ext cx="347270" cy="34727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5125714" y="3187546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8216257" y="1337095"/>
            <a:ext cx="347270" cy="34727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8249785" y="1320240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5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8199867" y="2942957"/>
            <a:ext cx="347270" cy="34727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8233395" y="2926102"/>
            <a:ext cx="25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6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497957" y="4054657"/>
            <a:ext cx="3642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ВАЖНО ЗНАТЬ: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783169" y="4393211"/>
            <a:ext cx="50725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</a:rPr>
              <a:t>Статьи 56, 71.1 Федерального закона Российской Федерации № 273-ФЗ от 29.12.2012 «Об образовании в Российской Федерации»</a:t>
            </a:r>
          </a:p>
          <a:p>
            <a:pPr marL="228600" indent="-228600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</a:rPr>
              <a:t>Постановление Правительства Российской Федерации № 555 от 27.04.2024 «О целевом обучении по образовательным программам среднего профессионального и высшего образования»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728848" y="4019655"/>
            <a:ext cx="5163875" cy="1524862"/>
          </a:xfrm>
          <a:prstGeom prst="roundRect">
            <a:avLst/>
          </a:prstGeom>
          <a:noFill/>
          <a:ln w="19050">
            <a:solidFill>
              <a:schemeClr val="accent1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66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231</Words>
  <Application>Microsoft Office PowerPoint</Application>
  <PresentationFormat>Широкоэкранный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Алгоритм подачи документов на целевое обучение по программам ординатуры</vt:lpstr>
    </vt:vector>
  </TitlesOfParts>
  <Company>SZGMU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подачи документов на целевое обучение по программам ординатуры</dc:title>
  <dc:creator>Дагаева Екатерина Романовна</dc:creator>
  <cp:lastModifiedBy>Дагаева Екатерина Романовна</cp:lastModifiedBy>
  <cp:revision>17</cp:revision>
  <dcterms:created xsi:type="dcterms:W3CDTF">2024-07-05T09:12:45Z</dcterms:created>
  <dcterms:modified xsi:type="dcterms:W3CDTF">2024-07-05T12:37:03Z</dcterms:modified>
</cp:coreProperties>
</file>