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637" r:id="rId3"/>
    <p:sldId id="768" r:id="rId4"/>
    <p:sldId id="715" r:id="rId5"/>
    <p:sldId id="769" r:id="rId6"/>
    <p:sldId id="770" r:id="rId7"/>
    <p:sldId id="269" r:id="rId8"/>
    <p:sldId id="274" r:id="rId9"/>
    <p:sldId id="771" r:id="rId10"/>
    <p:sldId id="772" r:id="rId11"/>
    <p:sldId id="271" r:id="rId12"/>
    <p:sldId id="740" r:id="rId13"/>
    <p:sldId id="746" r:id="rId14"/>
    <p:sldId id="289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7440">
          <p15:clr>
            <a:srgbClr val="A4A3A4"/>
          </p15:clr>
        </p15:guide>
        <p15:guide id="6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FFD"/>
    <a:srgbClr val="9D9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8" autoAdjust="0"/>
  </p:normalViewPr>
  <p:slideViewPr>
    <p:cSldViewPr>
      <p:cViewPr>
        <p:scale>
          <a:sx n="92" d="100"/>
          <a:sy n="92" d="100"/>
        </p:scale>
        <p:origin x="64" y="212"/>
      </p:cViewPr>
      <p:guideLst>
        <p:guide orient="horz" pos="2880"/>
        <p:guide pos="2160"/>
        <p:guide orient="horz" pos="144"/>
        <p:guide orient="horz" pos="4176"/>
        <p:guide pos="744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800A0-0804-4246-81A2-0E41CD07E5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660C5-D281-4E19-A16A-BA208A241BBD}">
      <dgm:prSet/>
      <dgm:spPr/>
      <dgm:t>
        <a:bodyPr/>
        <a:lstStyle/>
        <a:p>
          <a:r>
            <a:rPr lang="ru-RU" dirty="0"/>
            <a:t>первично-профессиональная практика (Санитарный фельдшер) – 4 семестр</a:t>
          </a:r>
        </a:p>
      </dgm:t>
    </dgm:pt>
    <dgm:pt modelId="{575F0788-2D79-4F8D-98AD-BB23DA31BE89}" type="parTrans" cxnId="{2975069F-7009-4BC7-89F7-C1C03C8B2B5C}">
      <dgm:prSet/>
      <dgm:spPr/>
      <dgm:t>
        <a:bodyPr/>
        <a:lstStyle/>
        <a:p>
          <a:endParaRPr lang="ru-RU"/>
        </a:p>
      </dgm:t>
    </dgm:pt>
    <dgm:pt modelId="{3B3F768F-C735-4DA7-AF47-13773F956C8D}" type="sibTrans" cxnId="{2975069F-7009-4BC7-89F7-C1C03C8B2B5C}">
      <dgm:prSet/>
      <dgm:spPr/>
      <dgm:t>
        <a:bodyPr/>
        <a:lstStyle/>
        <a:p>
          <a:endParaRPr lang="ru-RU"/>
        </a:p>
      </dgm:t>
    </dgm:pt>
    <dgm:pt modelId="{93340719-4DAF-406A-AD7B-D68540F4A7CD}">
      <dgm:prSet/>
      <dgm:spPr/>
      <dgm:t>
        <a:bodyPr/>
        <a:lstStyle/>
        <a:p>
          <a:r>
            <a:rPr lang="ru-RU" dirty="0"/>
            <a:t>клиническая практика (Санитарно-гигиенические исследования) – 8 семестр</a:t>
          </a:r>
        </a:p>
      </dgm:t>
    </dgm:pt>
    <dgm:pt modelId="{2BC19CE2-581B-4329-A0FD-648011DE66ED}" type="parTrans" cxnId="{41F40E1B-86A2-4733-B438-73C3589C29DA}">
      <dgm:prSet/>
      <dgm:spPr/>
      <dgm:t>
        <a:bodyPr/>
        <a:lstStyle/>
        <a:p>
          <a:endParaRPr lang="ru-RU"/>
        </a:p>
      </dgm:t>
    </dgm:pt>
    <dgm:pt modelId="{C17E19C6-C5D2-42EC-B0CC-986C3D66D83D}" type="sibTrans" cxnId="{41F40E1B-86A2-4733-B438-73C3589C29DA}">
      <dgm:prSet/>
      <dgm:spPr/>
      <dgm:t>
        <a:bodyPr/>
        <a:lstStyle/>
        <a:p>
          <a:endParaRPr lang="ru-RU"/>
        </a:p>
      </dgm:t>
    </dgm:pt>
    <dgm:pt modelId="{3FA1F55A-56F2-4B0D-B196-A14F039C15D8}">
      <dgm:prSet/>
      <dgm:spPr/>
      <dgm:t>
        <a:bodyPr/>
        <a:lstStyle/>
        <a:p>
          <a:r>
            <a:rPr lang="ru-RU" dirty="0"/>
            <a:t>медико-профилактическая практика (Надзор в сфере санитарно-эпидемиологического благополучия населения) – 11 семестр </a:t>
          </a:r>
        </a:p>
      </dgm:t>
    </dgm:pt>
    <dgm:pt modelId="{FFEAEE10-BEC7-4096-87A8-51F5F5CABEDB}" type="parTrans" cxnId="{4DA5DA68-F842-48D0-B5B9-730EF9934F06}">
      <dgm:prSet/>
      <dgm:spPr/>
      <dgm:t>
        <a:bodyPr/>
        <a:lstStyle/>
        <a:p>
          <a:endParaRPr lang="ru-RU"/>
        </a:p>
      </dgm:t>
    </dgm:pt>
    <dgm:pt modelId="{231E5D1F-4BBB-4BFE-A1A0-30CCCA0F5648}" type="sibTrans" cxnId="{4DA5DA68-F842-48D0-B5B9-730EF9934F06}">
      <dgm:prSet/>
      <dgm:spPr/>
      <dgm:t>
        <a:bodyPr/>
        <a:lstStyle/>
        <a:p>
          <a:endParaRPr lang="ru-RU"/>
        </a:p>
      </dgm:t>
    </dgm:pt>
    <dgm:pt modelId="{B3689FC8-1FDE-44DD-B495-16406EDD151E}">
      <dgm:prSet/>
      <dgm:spPr/>
      <dgm:t>
        <a:bodyPr/>
        <a:lstStyle/>
        <a:p>
          <a:r>
            <a:rPr lang="ru-RU" dirty="0"/>
            <a:t>научно-исследовательская работа – 12 семестр </a:t>
          </a:r>
        </a:p>
      </dgm:t>
    </dgm:pt>
    <dgm:pt modelId="{5C16FE8F-AA55-4B2B-9D8C-F1B18EA0B2B5}" type="parTrans" cxnId="{0D4F9259-E31C-4B9F-BC4C-884968854AFD}">
      <dgm:prSet/>
      <dgm:spPr/>
      <dgm:t>
        <a:bodyPr/>
        <a:lstStyle/>
        <a:p>
          <a:endParaRPr lang="ru-RU"/>
        </a:p>
      </dgm:t>
    </dgm:pt>
    <dgm:pt modelId="{3D0A6E8C-E31C-4304-8222-353F509D5102}" type="sibTrans" cxnId="{0D4F9259-E31C-4B9F-BC4C-884968854AFD}">
      <dgm:prSet/>
      <dgm:spPr/>
      <dgm:t>
        <a:bodyPr/>
        <a:lstStyle/>
        <a:p>
          <a:endParaRPr lang="ru-RU"/>
        </a:p>
      </dgm:t>
    </dgm:pt>
    <dgm:pt modelId="{5A81E164-D203-462A-8FD6-D0FD7B94BFE7}">
      <dgm:prSet/>
      <dgm:spPr/>
      <dgm:t>
        <a:bodyPr/>
        <a:lstStyle/>
        <a:p>
          <a:r>
            <a:rPr lang="ru-RU" dirty="0"/>
            <a:t>практика по получению профессиональных умений и опыта профессиональной деятельности (Общегигиеническая эпидемиологическая) – 12 семестр</a:t>
          </a:r>
        </a:p>
      </dgm:t>
    </dgm:pt>
    <dgm:pt modelId="{B50129F9-52C2-4CE8-905C-65FBE33C34FA}" type="parTrans" cxnId="{E0E235FB-4A23-42AF-BD4F-D2B360CFD66C}">
      <dgm:prSet/>
      <dgm:spPr/>
      <dgm:t>
        <a:bodyPr/>
        <a:lstStyle/>
        <a:p>
          <a:endParaRPr lang="ru-RU"/>
        </a:p>
      </dgm:t>
    </dgm:pt>
    <dgm:pt modelId="{97EF9B6B-4A7C-460B-B21E-88BFDBCCF94A}" type="sibTrans" cxnId="{E0E235FB-4A23-42AF-BD4F-D2B360CFD66C}">
      <dgm:prSet/>
      <dgm:spPr/>
      <dgm:t>
        <a:bodyPr/>
        <a:lstStyle/>
        <a:p>
          <a:endParaRPr lang="ru-RU"/>
        </a:p>
      </dgm:t>
    </dgm:pt>
    <dgm:pt modelId="{BB547E11-9F91-4268-A6C4-11744CEDEC05}" type="pres">
      <dgm:prSet presAssocID="{897800A0-0804-4246-81A2-0E41CD07E57F}" presName="vert0" presStyleCnt="0">
        <dgm:presLayoutVars>
          <dgm:dir/>
          <dgm:animOne val="branch"/>
          <dgm:animLvl val="lvl"/>
        </dgm:presLayoutVars>
      </dgm:prSet>
      <dgm:spPr/>
    </dgm:pt>
    <dgm:pt modelId="{6611D17F-8117-42BF-86D0-FDEE9F62BC6D}" type="pres">
      <dgm:prSet presAssocID="{7AA660C5-D281-4E19-A16A-BA208A241BBD}" presName="thickLine" presStyleLbl="alignNode1" presStyleIdx="0" presStyleCnt="5"/>
      <dgm:spPr/>
    </dgm:pt>
    <dgm:pt modelId="{5D13B45B-BC37-45A0-BD62-57140C22E6CD}" type="pres">
      <dgm:prSet presAssocID="{7AA660C5-D281-4E19-A16A-BA208A241BBD}" presName="horz1" presStyleCnt="0"/>
      <dgm:spPr/>
    </dgm:pt>
    <dgm:pt modelId="{E93DDD24-546A-45A1-88A8-12377560B060}" type="pres">
      <dgm:prSet presAssocID="{7AA660C5-D281-4E19-A16A-BA208A241BBD}" presName="tx1" presStyleLbl="revTx" presStyleIdx="0" presStyleCnt="5"/>
      <dgm:spPr/>
    </dgm:pt>
    <dgm:pt modelId="{9C2275E8-80FC-47B5-94C9-57203F369339}" type="pres">
      <dgm:prSet presAssocID="{7AA660C5-D281-4E19-A16A-BA208A241BBD}" presName="vert1" presStyleCnt="0"/>
      <dgm:spPr/>
    </dgm:pt>
    <dgm:pt modelId="{D8065A69-A1C0-4483-961D-0A34F1163A8D}" type="pres">
      <dgm:prSet presAssocID="{93340719-4DAF-406A-AD7B-D68540F4A7CD}" presName="thickLine" presStyleLbl="alignNode1" presStyleIdx="1" presStyleCnt="5"/>
      <dgm:spPr/>
    </dgm:pt>
    <dgm:pt modelId="{F1CFA1EF-6A25-4A00-8E35-CDD74092F904}" type="pres">
      <dgm:prSet presAssocID="{93340719-4DAF-406A-AD7B-D68540F4A7CD}" presName="horz1" presStyleCnt="0"/>
      <dgm:spPr/>
    </dgm:pt>
    <dgm:pt modelId="{665D6EA2-6A76-4E70-B84D-3D09865F7032}" type="pres">
      <dgm:prSet presAssocID="{93340719-4DAF-406A-AD7B-D68540F4A7CD}" presName="tx1" presStyleLbl="revTx" presStyleIdx="1" presStyleCnt="5"/>
      <dgm:spPr/>
    </dgm:pt>
    <dgm:pt modelId="{207F8918-E855-408D-AD09-B9C6575AD7AF}" type="pres">
      <dgm:prSet presAssocID="{93340719-4DAF-406A-AD7B-D68540F4A7CD}" presName="vert1" presStyleCnt="0"/>
      <dgm:spPr/>
    </dgm:pt>
    <dgm:pt modelId="{6688FB90-69A2-4542-AADA-F34E1FAFBCA4}" type="pres">
      <dgm:prSet presAssocID="{3FA1F55A-56F2-4B0D-B196-A14F039C15D8}" presName="thickLine" presStyleLbl="alignNode1" presStyleIdx="2" presStyleCnt="5"/>
      <dgm:spPr/>
    </dgm:pt>
    <dgm:pt modelId="{34980104-72E8-40A0-8C5E-038E49252FFE}" type="pres">
      <dgm:prSet presAssocID="{3FA1F55A-56F2-4B0D-B196-A14F039C15D8}" presName="horz1" presStyleCnt="0"/>
      <dgm:spPr/>
    </dgm:pt>
    <dgm:pt modelId="{9B830B0D-B434-437B-BA06-1CEF5747569A}" type="pres">
      <dgm:prSet presAssocID="{3FA1F55A-56F2-4B0D-B196-A14F039C15D8}" presName="tx1" presStyleLbl="revTx" presStyleIdx="2" presStyleCnt="5"/>
      <dgm:spPr/>
    </dgm:pt>
    <dgm:pt modelId="{5A19A41F-5126-4C90-A0C6-058D347EC5D6}" type="pres">
      <dgm:prSet presAssocID="{3FA1F55A-56F2-4B0D-B196-A14F039C15D8}" presName="vert1" presStyleCnt="0"/>
      <dgm:spPr/>
    </dgm:pt>
    <dgm:pt modelId="{401ECC77-4485-410B-B622-C622199E8479}" type="pres">
      <dgm:prSet presAssocID="{B3689FC8-1FDE-44DD-B495-16406EDD151E}" presName="thickLine" presStyleLbl="alignNode1" presStyleIdx="3" presStyleCnt="5"/>
      <dgm:spPr/>
    </dgm:pt>
    <dgm:pt modelId="{66CE66F9-61AD-40C6-A531-4404D7DEC9CA}" type="pres">
      <dgm:prSet presAssocID="{B3689FC8-1FDE-44DD-B495-16406EDD151E}" presName="horz1" presStyleCnt="0"/>
      <dgm:spPr/>
    </dgm:pt>
    <dgm:pt modelId="{6AB42A2B-09E4-4472-9E2E-7BB08F6E64EB}" type="pres">
      <dgm:prSet presAssocID="{B3689FC8-1FDE-44DD-B495-16406EDD151E}" presName="tx1" presStyleLbl="revTx" presStyleIdx="3" presStyleCnt="5"/>
      <dgm:spPr/>
    </dgm:pt>
    <dgm:pt modelId="{2C1CB728-4031-44A9-8D6F-D99F87F1E84B}" type="pres">
      <dgm:prSet presAssocID="{B3689FC8-1FDE-44DD-B495-16406EDD151E}" presName="vert1" presStyleCnt="0"/>
      <dgm:spPr/>
    </dgm:pt>
    <dgm:pt modelId="{80C357DE-A7E4-419D-B3F5-605B924090AC}" type="pres">
      <dgm:prSet presAssocID="{5A81E164-D203-462A-8FD6-D0FD7B94BFE7}" presName="thickLine" presStyleLbl="alignNode1" presStyleIdx="4" presStyleCnt="5"/>
      <dgm:spPr/>
    </dgm:pt>
    <dgm:pt modelId="{B99B71BD-1F90-461F-90F0-4277F843D6B3}" type="pres">
      <dgm:prSet presAssocID="{5A81E164-D203-462A-8FD6-D0FD7B94BFE7}" presName="horz1" presStyleCnt="0"/>
      <dgm:spPr/>
    </dgm:pt>
    <dgm:pt modelId="{44DAA4B4-252C-437E-9222-C34B76A8CBD6}" type="pres">
      <dgm:prSet presAssocID="{5A81E164-D203-462A-8FD6-D0FD7B94BFE7}" presName="tx1" presStyleLbl="revTx" presStyleIdx="4" presStyleCnt="5"/>
      <dgm:spPr/>
    </dgm:pt>
    <dgm:pt modelId="{F34120FA-02C9-4E62-9AF9-E7A1AB18A3A4}" type="pres">
      <dgm:prSet presAssocID="{5A81E164-D203-462A-8FD6-D0FD7B94BFE7}" presName="vert1" presStyleCnt="0"/>
      <dgm:spPr/>
    </dgm:pt>
  </dgm:ptLst>
  <dgm:cxnLst>
    <dgm:cxn modelId="{41F40E1B-86A2-4733-B438-73C3589C29DA}" srcId="{897800A0-0804-4246-81A2-0E41CD07E57F}" destId="{93340719-4DAF-406A-AD7B-D68540F4A7CD}" srcOrd="1" destOrd="0" parTransId="{2BC19CE2-581B-4329-A0FD-648011DE66ED}" sibTransId="{C17E19C6-C5D2-42EC-B0CC-986C3D66D83D}"/>
    <dgm:cxn modelId="{93E8802B-4115-4CD1-AB75-B4DE31E182E6}" type="presOf" srcId="{93340719-4DAF-406A-AD7B-D68540F4A7CD}" destId="{665D6EA2-6A76-4E70-B84D-3D09865F7032}" srcOrd="0" destOrd="0" presId="urn:microsoft.com/office/officeart/2008/layout/LinedList"/>
    <dgm:cxn modelId="{34723A32-7387-4234-8B51-E997A1E60239}" type="presOf" srcId="{7AA660C5-D281-4E19-A16A-BA208A241BBD}" destId="{E93DDD24-546A-45A1-88A8-12377560B060}" srcOrd="0" destOrd="0" presId="urn:microsoft.com/office/officeart/2008/layout/LinedList"/>
    <dgm:cxn modelId="{4DA5DA68-F842-48D0-B5B9-730EF9934F06}" srcId="{897800A0-0804-4246-81A2-0E41CD07E57F}" destId="{3FA1F55A-56F2-4B0D-B196-A14F039C15D8}" srcOrd="2" destOrd="0" parTransId="{FFEAEE10-BEC7-4096-87A8-51F5F5CABEDB}" sibTransId="{231E5D1F-4BBB-4BFE-A1A0-30CCCA0F5648}"/>
    <dgm:cxn modelId="{609B6352-2324-40CF-9FA6-3C2A6FA62104}" type="presOf" srcId="{B3689FC8-1FDE-44DD-B495-16406EDD151E}" destId="{6AB42A2B-09E4-4472-9E2E-7BB08F6E64EB}" srcOrd="0" destOrd="0" presId="urn:microsoft.com/office/officeart/2008/layout/LinedList"/>
    <dgm:cxn modelId="{0D4F9259-E31C-4B9F-BC4C-884968854AFD}" srcId="{897800A0-0804-4246-81A2-0E41CD07E57F}" destId="{B3689FC8-1FDE-44DD-B495-16406EDD151E}" srcOrd="3" destOrd="0" parTransId="{5C16FE8F-AA55-4B2B-9D8C-F1B18EA0B2B5}" sibTransId="{3D0A6E8C-E31C-4304-8222-353F509D5102}"/>
    <dgm:cxn modelId="{1E9B138A-77E1-4CDD-A6C7-E3A4C5FB5707}" type="presOf" srcId="{897800A0-0804-4246-81A2-0E41CD07E57F}" destId="{BB547E11-9F91-4268-A6C4-11744CEDEC05}" srcOrd="0" destOrd="0" presId="urn:microsoft.com/office/officeart/2008/layout/LinedList"/>
    <dgm:cxn modelId="{2975069F-7009-4BC7-89F7-C1C03C8B2B5C}" srcId="{897800A0-0804-4246-81A2-0E41CD07E57F}" destId="{7AA660C5-D281-4E19-A16A-BA208A241BBD}" srcOrd="0" destOrd="0" parTransId="{575F0788-2D79-4F8D-98AD-BB23DA31BE89}" sibTransId="{3B3F768F-C735-4DA7-AF47-13773F956C8D}"/>
    <dgm:cxn modelId="{3AB8EFDB-6771-4A7E-9133-213F9003351A}" type="presOf" srcId="{5A81E164-D203-462A-8FD6-D0FD7B94BFE7}" destId="{44DAA4B4-252C-437E-9222-C34B76A8CBD6}" srcOrd="0" destOrd="0" presId="urn:microsoft.com/office/officeart/2008/layout/LinedList"/>
    <dgm:cxn modelId="{22923BE1-2D0B-4F39-B76A-B8DE95852359}" type="presOf" srcId="{3FA1F55A-56F2-4B0D-B196-A14F039C15D8}" destId="{9B830B0D-B434-437B-BA06-1CEF5747569A}" srcOrd="0" destOrd="0" presId="urn:microsoft.com/office/officeart/2008/layout/LinedList"/>
    <dgm:cxn modelId="{E0E235FB-4A23-42AF-BD4F-D2B360CFD66C}" srcId="{897800A0-0804-4246-81A2-0E41CD07E57F}" destId="{5A81E164-D203-462A-8FD6-D0FD7B94BFE7}" srcOrd="4" destOrd="0" parTransId="{B50129F9-52C2-4CE8-905C-65FBE33C34FA}" sibTransId="{97EF9B6B-4A7C-460B-B21E-88BFDBCCF94A}"/>
    <dgm:cxn modelId="{2F3639E8-0ED3-421B-BA37-14AB5072E7E4}" type="presParOf" srcId="{BB547E11-9F91-4268-A6C4-11744CEDEC05}" destId="{6611D17F-8117-42BF-86D0-FDEE9F62BC6D}" srcOrd="0" destOrd="0" presId="urn:microsoft.com/office/officeart/2008/layout/LinedList"/>
    <dgm:cxn modelId="{01ECC662-8B15-4CA4-AF68-63A7020CF8B8}" type="presParOf" srcId="{BB547E11-9F91-4268-A6C4-11744CEDEC05}" destId="{5D13B45B-BC37-45A0-BD62-57140C22E6CD}" srcOrd="1" destOrd="0" presId="urn:microsoft.com/office/officeart/2008/layout/LinedList"/>
    <dgm:cxn modelId="{C0E3E875-96A7-4068-9BAE-FDBED0130A62}" type="presParOf" srcId="{5D13B45B-BC37-45A0-BD62-57140C22E6CD}" destId="{E93DDD24-546A-45A1-88A8-12377560B060}" srcOrd="0" destOrd="0" presId="urn:microsoft.com/office/officeart/2008/layout/LinedList"/>
    <dgm:cxn modelId="{110F6095-356F-46D1-9296-DB4C528EFE21}" type="presParOf" srcId="{5D13B45B-BC37-45A0-BD62-57140C22E6CD}" destId="{9C2275E8-80FC-47B5-94C9-57203F369339}" srcOrd="1" destOrd="0" presId="urn:microsoft.com/office/officeart/2008/layout/LinedList"/>
    <dgm:cxn modelId="{9C2B8BF6-50A6-474F-A64A-7FEBC1372929}" type="presParOf" srcId="{BB547E11-9F91-4268-A6C4-11744CEDEC05}" destId="{D8065A69-A1C0-4483-961D-0A34F1163A8D}" srcOrd="2" destOrd="0" presId="urn:microsoft.com/office/officeart/2008/layout/LinedList"/>
    <dgm:cxn modelId="{1E13ACDD-00BA-4EEF-8FC4-B9ECE651DF09}" type="presParOf" srcId="{BB547E11-9F91-4268-A6C4-11744CEDEC05}" destId="{F1CFA1EF-6A25-4A00-8E35-CDD74092F904}" srcOrd="3" destOrd="0" presId="urn:microsoft.com/office/officeart/2008/layout/LinedList"/>
    <dgm:cxn modelId="{5DCA9110-C761-4535-91BC-E4482CCE9354}" type="presParOf" srcId="{F1CFA1EF-6A25-4A00-8E35-CDD74092F904}" destId="{665D6EA2-6A76-4E70-B84D-3D09865F7032}" srcOrd="0" destOrd="0" presId="urn:microsoft.com/office/officeart/2008/layout/LinedList"/>
    <dgm:cxn modelId="{9E63B12F-24D3-4C3A-9CAD-FD407D1DC370}" type="presParOf" srcId="{F1CFA1EF-6A25-4A00-8E35-CDD74092F904}" destId="{207F8918-E855-408D-AD09-B9C6575AD7AF}" srcOrd="1" destOrd="0" presId="urn:microsoft.com/office/officeart/2008/layout/LinedList"/>
    <dgm:cxn modelId="{02859C6E-1678-445A-AEC6-C6058D947DF8}" type="presParOf" srcId="{BB547E11-9F91-4268-A6C4-11744CEDEC05}" destId="{6688FB90-69A2-4542-AADA-F34E1FAFBCA4}" srcOrd="4" destOrd="0" presId="urn:microsoft.com/office/officeart/2008/layout/LinedList"/>
    <dgm:cxn modelId="{7895E1C2-320B-4872-B265-39C7F8B06C09}" type="presParOf" srcId="{BB547E11-9F91-4268-A6C4-11744CEDEC05}" destId="{34980104-72E8-40A0-8C5E-038E49252FFE}" srcOrd="5" destOrd="0" presId="urn:microsoft.com/office/officeart/2008/layout/LinedList"/>
    <dgm:cxn modelId="{492C53AC-B5FA-4C61-8C0B-FF632B011632}" type="presParOf" srcId="{34980104-72E8-40A0-8C5E-038E49252FFE}" destId="{9B830B0D-B434-437B-BA06-1CEF5747569A}" srcOrd="0" destOrd="0" presId="urn:microsoft.com/office/officeart/2008/layout/LinedList"/>
    <dgm:cxn modelId="{B0C59EE3-F1E0-4D63-AA54-C7299F48013D}" type="presParOf" srcId="{34980104-72E8-40A0-8C5E-038E49252FFE}" destId="{5A19A41F-5126-4C90-A0C6-058D347EC5D6}" srcOrd="1" destOrd="0" presId="urn:microsoft.com/office/officeart/2008/layout/LinedList"/>
    <dgm:cxn modelId="{EF4A2C9F-5139-458C-B0BB-9249C5D1F1CF}" type="presParOf" srcId="{BB547E11-9F91-4268-A6C4-11744CEDEC05}" destId="{401ECC77-4485-410B-B622-C622199E8479}" srcOrd="6" destOrd="0" presId="urn:microsoft.com/office/officeart/2008/layout/LinedList"/>
    <dgm:cxn modelId="{B7068DDA-79EE-40DA-AF3C-E1EBC934AD6E}" type="presParOf" srcId="{BB547E11-9F91-4268-A6C4-11744CEDEC05}" destId="{66CE66F9-61AD-40C6-A531-4404D7DEC9CA}" srcOrd="7" destOrd="0" presId="urn:microsoft.com/office/officeart/2008/layout/LinedList"/>
    <dgm:cxn modelId="{28B81292-84E0-458D-AE00-0EF9D96AFDB8}" type="presParOf" srcId="{66CE66F9-61AD-40C6-A531-4404D7DEC9CA}" destId="{6AB42A2B-09E4-4472-9E2E-7BB08F6E64EB}" srcOrd="0" destOrd="0" presId="urn:microsoft.com/office/officeart/2008/layout/LinedList"/>
    <dgm:cxn modelId="{31DC33C4-12D0-41C3-83FD-D961B41AB8E2}" type="presParOf" srcId="{66CE66F9-61AD-40C6-A531-4404D7DEC9CA}" destId="{2C1CB728-4031-44A9-8D6F-D99F87F1E84B}" srcOrd="1" destOrd="0" presId="urn:microsoft.com/office/officeart/2008/layout/LinedList"/>
    <dgm:cxn modelId="{5E8B8D4F-34C7-4575-BE13-28B0BBBE3EE7}" type="presParOf" srcId="{BB547E11-9F91-4268-A6C4-11744CEDEC05}" destId="{80C357DE-A7E4-419D-B3F5-605B924090AC}" srcOrd="8" destOrd="0" presId="urn:microsoft.com/office/officeart/2008/layout/LinedList"/>
    <dgm:cxn modelId="{DD45696D-CAB0-4A16-BF41-9EE130CF60BD}" type="presParOf" srcId="{BB547E11-9F91-4268-A6C4-11744CEDEC05}" destId="{B99B71BD-1F90-461F-90F0-4277F843D6B3}" srcOrd="9" destOrd="0" presId="urn:microsoft.com/office/officeart/2008/layout/LinedList"/>
    <dgm:cxn modelId="{EF363332-2E04-4232-B149-E109E9444FC7}" type="presParOf" srcId="{B99B71BD-1F90-461F-90F0-4277F843D6B3}" destId="{44DAA4B4-252C-437E-9222-C34B76A8CBD6}" srcOrd="0" destOrd="0" presId="urn:microsoft.com/office/officeart/2008/layout/LinedList"/>
    <dgm:cxn modelId="{1ADB3877-7299-4858-8FF1-EEE6F545224F}" type="presParOf" srcId="{B99B71BD-1F90-461F-90F0-4277F843D6B3}" destId="{F34120FA-02C9-4E62-9AF9-E7A1AB18A3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298F0-02FB-4F43-91A5-16EC791FD2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63F70C-0436-490F-BE53-6A7106E61627}">
      <dgm:prSet/>
      <dgm:spPr/>
      <dgm:t>
        <a:bodyPr/>
        <a:lstStyle/>
        <a:p>
          <a:r>
            <a:rPr lang="ru-RU"/>
            <a:t>подготовка студентов к научно-исследовательской работе </a:t>
          </a:r>
        </a:p>
      </dgm:t>
    </dgm:pt>
    <dgm:pt modelId="{45730EB2-8CEC-4E9D-82E0-FADB8C2252FE}" type="parTrans" cxnId="{0513E6F8-9B5E-4446-920A-65E225CF1D19}">
      <dgm:prSet/>
      <dgm:spPr/>
      <dgm:t>
        <a:bodyPr/>
        <a:lstStyle/>
        <a:p>
          <a:endParaRPr lang="ru-RU"/>
        </a:p>
      </dgm:t>
    </dgm:pt>
    <dgm:pt modelId="{D5BBED04-0E6D-4B2A-9D22-BC90B6BCA0AB}" type="sibTrans" cxnId="{0513E6F8-9B5E-4446-920A-65E225CF1D19}">
      <dgm:prSet/>
      <dgm:spPr/>
      <dgm:t>
        <a:bodyPr/>
        <a:lstStyle/>
        <a:p>
          <a:endParaRPr lang="ru-RU"/>
        </a:p>
      </dgm:t>
    </dgm:pt>
    <dgm:pt modelId="{62889F7A-EA75-4DC2-8F66-2465D0FEAB3A}">
      <dgm:prSet/>
      <dgm:spPr/>
      <dgm:t>
        <a:bodyPr/>
        <a:lstStyle/>
        <a:p>
          <a:r>
            <a:rPr lang="ru-RU"/>
            <a:t>в реализации образовательной программы </a:t>
          </a:r>
        </a:p>
      </dgm:t>
    </dgm:pt>
    <dgm:pt modelId="{AD1C88A1-B649-4091-B98F-25C3A7652656}" type="parTrans" cxnId="{2CD8C42A-9099-4C8C-BB5C-27DB336C67B0}">
      <dgm:prSet/>
      <dgm:spPr/>
      <dgm:t>
        <a:bodyPr/>
        <a:lstStyle/>
        <a:p>
          <a:endParaRPr lang="ru-RU"/>
        </a:p>
      </dgm:t>
    </dgm:pt>
    <dgm:pt modelId="{9B322657-A1AF-42C2-A16C-705A52A0B17B}" type="sibTrans" cxnId="{2CD8C42A-9099-4C8C-BB5C-27DB336C67B0}">
      <dgm:prSet/>
      <dgm:spPr/>
      <dgm:t>
        <a:bodyPr/>
        <a:lstStyle/>
        <a:p>
          <a:endParaRPr lang="ru-RU"/>
        </a:p>
      </dgm:t>
    </dgm:pt>
    <dgm:pt modelId="{E57316F9-F00A-49AC-BB33-A5F7DAE1B729}">
      <dgm:prSet/>
      <dgm:spPr/>
      <dgm:t>
        <a:bodyPr/>
        <a:lstStyle/>
        <a:p>
          <a:r>
            <a:rPr lang="ru-RU"/>
            <a:t>делятся своим опытом и знаниями на научно-практических конференциях, мастер классах, круглых столах </a:t>
          </a:r>
        </a:p>
      </dgm:t>
    </dgm:pt>
    <dgm:pt modelId="{EF054392-6E37-4928-A529-195C4B89632B}" type="parTrans" cxnId="{254B2B83-4AF4-42A3-B98D-C621F36A3E58}">
      <dgm:prSet/>
      <dgm:spPr/>
      <dgm:t>
        <a:bodyPr/>
        <a:lstStyle/>
        <a:p>
          <a:endParaRPr lang="ru-RU"/>
        </a:p>
      </dgm:t>
    </dgm:pt>
    <dgm:pt modelId="{5E708D11-E33E-4AB0-882A-B66E5EE0FE80}" type="sibTrans" cxnId="{254B2B83-4AF4-42A3-B98D-C621F36A3E58}">
      <dgm:prSet/>
      <dgm:spPr/>
      <dgm:t>
        <a:bodyPr/>
        <a:lstStyle/>
        <a:p>
          <a:endParaRPr lang="ru-RU"/>
        </a:p>
      </dgm:t>
    </dgm:pt>
    <dgm:pt modelId="{EB05E14A-1A27-4543-A45E-D8C068FFA963}">
      <dgm:prSet/>
      <dgm:spPr/>
      <dgm:t>
        <a:bodyPr/>
        <a:lstStyle/>
        <a:p>
          <a:r>
            <a:rPr lang="ru-RU"/>
            <a:t>оказывают содействие в подготовке карьерных траекторий </a:t>
          </a:r>
        </a:p>
      </dgm:t>
    </dgm:pt>
    <dgm:pt modelId="{72D913E9-88CE-41E4-A6A6-D66885203490}" type="parTrans" cxnId="{0D5FC2D1-4F7B-44B2-8895-E7443840346A}">
      <dgm:prSet/>
      <dgm:spPr/>
      <dgm:t>
        <a:bodyPr/>
        <a:lstStyle/>
        <a:p>
          <a:endParaRPr lang="ru-RU"/>
        </a:p>
      </dgm:t>
    </dgm:pt>
    <dgm:pt modelId="{A23B188B-923F-4E6D-B473-7AB720B754D4}" type="sibTrans" cxnId="{0D5FC2D1-4F7B-44B2-8895-E7443840346A}">
      <dgm:prSet/>
      <dgm:spPr/>
      <dgm:t>
        <a:bodyPr/>
        <a:lstStyle/>
        <a:p>
          <a:endParaRPr lang="ru-RU"/>
        </a:p>
      </dgm:t>
    </dgm:pt>
    <dgm:pt modelId="{592BCA20-498A-4BE9-BEF5-D490170093D2}">
      <dgm:prSet/>
      <dgm:spPr/>
      <dgm:t>
        <a:bodyPr/>
        <a:lstStyle/>
        <a:p>
          <a:r>
            <a:rPr lang="ru-RU"/>
            <a:t>проводят экскурсии, направленные на профессиональную ориентацию</a:t>
          </a:r>
        </a:p>
      </dgm:t>
    </dgm:pt>
    <dgm:pt modelId="{2A510639-F9CD-4831-9897-30A0B5146E74}" type="parTrans" cxnId="{47DCE0B7-D06D-40B4-A404-FEF2F198E7A3}">
      <dgm:prSet/>
      <dgm:spPr/>
      <dgm:t>
        <a:bodyPr/>
        <a:lstStyle/>
        <a:p>
          <a:endParaRPr lang="ru-RU"/>
        </a:p>
      </dgm:t>
    </dgm:pt>
    <dgm:pt modelId="{DCA21D23-1333-4212-8B76-58088F5F5C69}" type="sibTrans" cxnId="{47DCE0B7-D06D-40B4-A404-FEF2F198E7A3}">
      <dgm:prSet/>
      <dgm:spPr/>
      <dgm:t>
        <a:bodyPr/>
        <a:lstStyle/>
        <a:p>
          <a:endParaRPr lang="ru-RU"/>
        </a:p>
      </dgm:t>
    </dgm:pt>
    <dgm:pt modelId="{D6850186-D2F4-40A3-B1D9-C818B22ABEAE}">
      <dgm:prSet/>
      <dgm:spPr/>
      <dgm:t>
        <a:bodyPr/>
        <a:lstStyle/>
        <a:p>
          <a:r>
            <a:rPr lang="ru-RU"/>
            <a:t>активно участвуют в работе государственной экзаменационной комиссии</a:t>
          </a:r>
        </a:p>
      </dgm:t>
    </dgm:pt>
    <dgm:pt modelId="{901D1756-7236-4203-B37F-C96FC1F38765}" type="parTrans" cxnId="{9907C40C-CC19-4D09-BC2D-3BD0217A6671}">
      <dgm:prSet/>
      <dgm:spPr/>
      <dgm:t>
        <a:bodyPr/>
        <a:lstStyle/>
        <a:p>
          <a:endParaRPr lang="ru-RU"/>
        </a:p>
      </dgm:t>
    </dgm:pt>
    <dgm:pt modelId="{085FFBBC-5104-4581-856E-302C6576A49F}" type="sibTrans" cxnId="{9907C40C-CC19-4D09-BC2D-3BD0217A6671}">
      <dgm:prSet/>
      <dgm:spPr/>
      <dgm:t>
        <a:bodyPr/>
        <a:lstStyle/>
        <a:p>
          <a:endParaRPr lang="ru-RU"/>
        </a:p>
      </dgm:t>
    </dgm:pt>
    <dgm:pt modelId="{E010DAD9-5BAC-4D5A-A704-357F738CA6B0}" type="pres">
      <dgm:prSet presAssocID="{8BB298F0-02FB-4F43-91A5-16EC791FD250}" presName="vert0" presStyleCnt="0">
        <dgm:presLayoutVars>
          <dgm:dir/>
          <dgm:animOne val="branch"/>
          <dgm:animLvl val="lvl"/>
        </dgm:presLayoutVars>
      </dgm:prSet>
      <dgm:spPr/>
    </dgm:pt>
    <dgm:pt modelId="{8629F97F-2F77-4886-97B6-3BE902BD182E}" type="pres">
      <dgm:prSet presAssocID="{8563F70C-0436-490F-BE53-6A7106E61627}" presName="thickLine" presStyleLbl="alignNode1" presStyleIdx="0" presStyleCnt="6"/>
      <dgm:spPr/>
    </dgm:pt>
    <dgm:pt modelId="{B23CE99A-9DD0-4580-A8CB-811D5F07C642}" type="pres">
      <dgm:prSet presAssocID="{8563F70C-0436-490F-BE53-6A7106E61627}" presName="horz1" presStyleCnt="0"/>
      <dgm:spPr/>
    </dgm:pt>
    <dgm:pt modelId="{DE1AE944-BAF3-47D2-9144-662BA20E401E}" type="pres">
      <dgm:prSet presAssocID="{8563F70C-0436-490F-BE53-6A7106E61627}" presName="tx1" presStyleLbl="revTx" presStyleIdx="0" presStyleCnt="6"/>
      <dgm:spPr/>
    </dgm:pt>
    <dgm:pt modelId="{0EFD0BBC-183F-4371-84E9-A76780896717}" type="pres">
      <dgm:prSet presAssocID="{8563F70C-0436-490F-BE53-6A7106E61627}" presName="vert1" presStyleCnt="0"/>
      <dgm:spPr/>
    </dgm:pt>
    <dgm:pt modelId="{E422D3A0-0598-453C-89B4-110921686BEE}" type="pres">
      <dgm:prSet presAssocID="{62889F7A-EA75-4DC2-8F66-2465D0FEAB3A}" presName="thickLine" presStyleLbl="alignNode1" presStyleIdx="1" presStyleCnt="6"/>
      <dgm:spPr/>
    </dgm:pt>
    <dgm:pt modelId="{02B667D5-9ED7-4419-B2F7-7E6341E985E0}" type="pres">
      <dgm:prSet presAssocID="{62889F7A-EA75-4DC2-8F66-2465D0FEAB3A}" presName="horz1" presStyleCnt="0"/>
      <dgm:spPr/>
    </dgm:pt>
    <dgm:pt modelId="{ED0A4111-A854-4C6A-A458-57ACA1B1A58A}" type="pres">
      <dgm:prSet presAssocID="{62889F7A-EA75-4DC2-8F66-2465D0FEAB3A}" presName="tx1" presStyleLbl="revTx" presStyleIdx="1" presStyleCnt="6"/>
      <dgm:spPr/>
    </dgm:pt>
    <dgm:pt modelId="{D76A429A-3B0F-4863-9F47-1984A2390EAF}" type="pres">
      <dgm:prSet presAssocID="{62889F7A-EA75-4DC2-8F66-2465D0FEAB3A}" presName="vert1" presStyleCnt="0"/>
      <dgm:spPr/>
    </dgm:pt>
    <dgm:pt modelId="{FC60AAFC-D13C-44BC-9560-FBEA6B7F5332}" type="pres">
      <dgm:prSet presAssocID="{E57316F9-F00A-49AC-BB33-A5F7DAE1B729}" presName="thickLine" presStyleLbl="alignNode1" presStyleIdx="2" presStyleCnt="6"/>
      <dgm:spPr/>
    </dgm:pt>
    <dgm:pt modelId="{16BC7FB8-07DE-4FD2-A206-4EEFAD2FBD48}" type="pres">
      <dgm:prSet presAssocID="{E57316F9-F00A-49AC-BB33-A5F7DAE1B729}" presName="horz1" presStyleCnt="0"/>
      <dgm:spPr/>
    </dgm:pt>
    <dgm:pt modelId="{B10D2A7E-D3B3-45BA-B536-13FCADFBC45E}" type="pres">
      <dgm:prSet presAssocID="{E57316F9-F00A-49AC-BB33-A5F7DAE1B729}" presName="tx1" presStyleLbl="revTx" presStyleIdx="2" presStyleCnt="6"/>
      <dgm:spPr/>
    </dgm:pt>
    <dgm:pt modelId="{5B45B960-6632-4FC0-88EE-2838B2A111BA}" type="pres">
      <dgm:prSet presAssocID="{E57316F9-F00A-49AC-BB33-A5F7DAE1B729}" presName="vert1" presStyleCnt="0"/>
      <dgm:spPr/>
    </dgm:pt>
    <dgm:pt modelId="{C0215C7B-B4CF-4DE5-8BD7-9494ABCFF204}" type="pres">
      <dgm:prSet presAssocID="{EB05E14A-1A27-4543-A45E-D8C068FFA963}" presName="thickLine" presStyleLbl="alignNode1" presStyleIdx="3" presStyleCnt="6"/>
      <dgm:spPr/>
    </dgm:pt>
    <dgm:pt modelId="{B00BB9B4-29D6-40B3-8B97-36B08C199AF4}" type="pres">
      <dgm:prSet presAssocID="{EB05E14A-1A27-4543-A45E-D8C068FFA963}" presName="horz1" presStyleCnt="0"/>
      <dgm:spPr/>
    </dgm:pt>
    <dgm:pt modelId="{EE58D22D-479B-4910-8069-7E1BC3B8ECF6}" type="pres">
      <dgm:prSet presAssocID="{EB05E14A-1A27-4543-A45E-D8C068FFA963}" presName="tx1" presStyleLbl="revTx" presStyleIdx="3" presStyleCnt="6"/>
      <dgm:spPr/>
    </dgm:pt>
    <dgm:pt modelId="{BC3E4C25-F5CA-4B1C-B517-B442094B88CB}" type="pres">
      <dgm:prSet presAssocID="{EB05E14A-1A27-4543-A45E-D8C068FFA963}" presName="vert1" presStyleCnt="0"/>
      <dgm:spPr/>
    </dgm:pt>
    <dgm:pt modelId="{84B6CAD2-8B28-4750-B1D0-24731DCECAEE}" type="pres">
      <dgm:prSet presAssocID="{592BCA20-498A-4BE9-BEF5-D490170093D2}" presName="thickLine" presStyleLbl="alignNode1" presStyleIdx="4" presStyleCnt="6"/>
      <dgm:spPr/>
    </dgm:pt>
    <dgm:pt modelId="{29B989C5-ED18-4799-B4D3-3CEF89856E7C}" type="pres">
      <dgm:prSet presAssocID="{592BCA20-498A-4BE9-BEF5-D490170093D2}" presName="horz1" presStyleCnt="0"/>
      <dgm:spPr/>
    </dgm:pt>
    <dgm:pt modelId="{9A7F9806-C3D5-4ECC-90EB-72509837586A}" type="pres">
      <dgm:prSet presAssocID="{592BCA20-498A-4BE9-BEF5-D490170093D2}" presName="tx1" presStyleLbl="revTx" presStyleIdx="4" presStyleCnt="6"/>
      <dgm:spPr/>
    </dgm:pt>
    <dgm:pt modelId="{8F4E00AB-ABDF-4F56-A960-9DB2E0C0E64D}" type="pres">
      <dgm:prSet presAssocID="{592BCA20-498A-4BE9-BEF5-D490170093D2}" presName="vert1" presStyleCnt="0"/>
      <dgm:spPr/>
    </dgm:pt>
    <dgm:pt modelId="{23520B1E-8B30-4D43-B180-C60864206AC0}" type="pres">
      <dgm:prSet presAssocID="{D6850186-D2F4-40A3-B1D9-C818B22ABEAE}" presName="thickLine" presStyleLbl="alignNode1" presStyleIdx="5" presStyleCnt="6"/>
      <dgm:spPr/>
    </dgm:pt>
    <dgm:pt modelId="{E301D0DB-A430-4760-A6FE-814F63202815}" type="pres">
      <dgm:prSet presAssocID="{D6850186-D2F4-40A3-B1D9-C818B22ABEAE}" presName="horz1" presStyleCnt="0"/>
      <dgm:spPr/>
    </dgm:pt>
    <dgm:pt modelId="{4FDAA0E0-EC7A-4495-B98E-23C01E04C3CE}" type="pres">
      <dgm:prSet presAssocID="{D6850186-D2F4-40A3-B1D9-C818B22ABEAE}" presName="tx1" presStyleLbl="revTx" presStyleIdx="5" presStyleCnt="6"/>
      <dgm:spPr/>
    </dgm:pt>
    <dgm:pt modelId="{3B65DCF6-598D-478F-81C7-72F52A351201}" type="pres">
      <dgm:prSet presAssocID="{D6850186-D2F4-40A3-B1D9-C818B22ABEAE}" presName="vert1" presStyleCnt="0"/>
      <dgm:spPr/>
    </dgm:pt>
  </dgm:ptLst>
  <dgm:cxnLst>
    <dgm:cxn modelId="{9907C40C-CC19-4D09-BC2D-3BD0217A6671}" srcId="{8BB298F0-02FB-4F43-91A5-16EC791FD250}" destId="{D6850186-D2F4-40A3-B1D9-C818B22ABEAE}" srcOrd="5" destOrd="0" parTransId="{901D1756-7236-4203-B37F-C96FC1F38765}" sibTransId="{085FFBBC-5104-4581-856E-302C6576A49F}"/>
    <dgm:cxn modelId="{ED447023-97B2-4E07-8FB5-7D8056C70A3D}" type="presOf" srcId="{8563F70C-0436-490F-BE53-6A7106E61627}" destId="{DE1AE944-BAF3-47D2-9144-662BA20E401E}" srcOrd="0" destOrd="0" presId="urn:microsoft.com/office/officeart/2008/layout/LinedList"/>
    <dgm:cxn modelId="{2CD8C42A-9099-4C8C-BB5C-27DB336C67B0}" srcId="{8BB298F0-02FB-4F43-91A5-16EC791FD250}" destId="{62889F7A-EA75-4DC2-8F66-2465D0FEAB3A}" srcOrd="1" destOrd="0" parTransId="{AD1C88A1-B649-4091-B98F-25C3A7652656}" sibTransId="{9B322657-A1AF-42C2-A16C-705A52A0B17B}"/>
    <dgm:cxn modelId="{7626EE31-7905-432B-95A8-0A493F9936BA}" type="presOf" srcId="{62889F7A-EA75-4DC2-8F66-2465D0FEAB3A}" destId="{ED0A4111-A854-4C6A-A458-57ACA1B1A58A}" srcOrd="0" destOrd="0" presId="urn:microsoft.com/office/officeart/2008/layout/LinedList"/>
    <dgm:cxn modelId="{13B7AD3A-41C1-4CB5-948E-1A96752B3B40}" type="presOf" srcId="{592BCA20-498A-4BE9-BEF5-D490170093D2}" destId="{9A7F9806-C3D5-4ECC-90EB-72509837586A}" srcOrd="0" destOrd="0" presId="urn:microsoft.com/office/officeart/2008/layout/LinedList"/>
    <dgm:cxn modelId="{C1E82A5D-B65A-4E72-8600-1699B44570A4}" type="presOf" srcId="{D6850186-D2F4-40A3-B1D9-C818B22ABEAE}" destId="{4FDAA0E0-EC7A-4495-B98E-23C01E04C3CE}" srcOrd="0" destOrd="0" presId="urn:microsoft.com/office/officeart/2008/layout/LinedList"/>
    <dgm:cxn modelId="{57214654-2EDE-4493-ABA1-F79DDDCCA6EE}" type="presOf" srcId="{EB05E14A-1A27-4543-A45E-D8C068FFA963}" destId="{EE58D22D-479B-4910-8069-7E1BC3B8ECF6}" srcOrd="0" destOrd="0" presId="urn:microsoft.com/office/officeart/2008/layout/LinedList"/>
    <dgm:cxn modelId="{254B2B83-4AF4-42A3-B98D-C621F36A3E58}" srcId="{8BB298F0-02FB-4F43-91A5-16EC791FD250}" destId="{E57316F9-F00A-49AC-BB33-A5F7DAE1B729}" srcOrd="2" destOrd="0" parTransId="{EF054392-6E37-4928-A529-195C4B89632B}" sibTransId="{5E708D11-E33E-4AB0-882A-B66E5EE0FE80}"/>
    <dgm:cxn modelId="{D788F39B-B9D9-4B14-B040-AF86C64B8500}" type="presOf" srcId="{8BB298F0-02FB-4F43-91A5-16EC791FD250}" destId="{E010DAD9-5BAC-4D5A-A704-357F738CA6B0}" srcOrd="0" destOrd="0" presId="urn:microsoft.com/office/officeart/2008/layout/LinedList"/>
    <dgm:cxn modelId="{FB23BEAA-22F8-49D3-8EE3-60353B556298}" type="presOf" srcId="{E57316F9-F00A-49AC-BB33-A5F7DAE1B729}" destId="{B10D2A7E-D3B3-45BA-B536-13FCADFBC45E}" srcOrd="0" destOrd="0" presId="urn:microsoft.com/office/officeart/2008/layout/LinedList"/>
    <dgm:cxn modelId="{47DCE0B7-D06D-40B4-A404-FEF2F198E7A3}" srcId="{8BB298F0-02FB-4F43-91A5-16EC791FD250}" destId="{592BCA20-498A-4BE9-BEF5-D490170093D2}" srcOrd="4" destOrd="0" parTransId="{2A510639-F9CD-4831-9897-30A0B5146E74}" sibTransId="{DCA21D23-1333-4212-8B76-58088F5F5C69}"/>
    <dgm:cxn modelId="{0D5FC2D1-4F7B-44B2-8895-E7443840346A}" srcId="{8BB298F0-02FB-4F43-91A5-16EC791FD250}" destId="{EB05E14A-1A27-4543-A45E-D8C068FFA963}" srcOrd="3" destOrd="0" parTransId="{72D913E9-88CE-41E4-A6A6-D66885203490}" sibTransId="{A23B188B-923F-4E6D-B473-7AB720B754D4}"/>
    <dgm:cxn modelId="{0513E6F8-9B5E-4446-920A-65E225CF1D19}" srcId="{8BB298F0-02FB-4F43-91A5-16EC791FD250}" destId="{8563F70C-0436-490F-BE53-6A7106E61627}" srcOrd="0" destOrd="0" parTransId="{45730EB2-8CEC-4E9D-82E0-FADB8C2252FE}" sibTransId="{D5BBED04-0E6D-4B2A-9D22-BC90B6BCA0AB}"/>
    <dgm:cxn modelId="{1321FF06-09C8-4AC4-8A67-9E6E53DB6C73}" type="presParOf" srcId="{E010DAD9-5BAC-4D5A-A704-357F738CA6B0}" destId="{8629F97F-2F77-4886-97B6-3BE902BD182E}" srcOrd="0" destOrd="0" presId="urn:microsoft.com/office/officeart/2008/layout/LinedList"/>
    <dgm:cxn modelId="{37EC3826-5616-47F9-A857-A087DFD23DF1}" type="presParOf" srcId="{E010DAD9-5BAC-4D5A-A704-357F738CA6B0}" destId="{B23CE99A-9DD0-4580-A8CB-811D5F07C642}" srcOrd="1" destOrd="0" presId="urn:microsoft.com/office/officeart/2008/layout/LinedList"/>
    <dgm:cxn modelId="{73162E8A-F247-4CBB-B0A3-A564D9C969EC}" type="presParOf" srcId="{B23CE99A-9DD0-4580-A8CB-811D5F07C642}" destId="{DE1AE944-BAF3-47D2-9144-662BA20E401E}" srcOrd="0" destOrd="0" presId="urn:microsoft.com/office/officeart/2008/layout/LinedList"/>
    <dgm:cxn modelId="{501DF305-1304-4A79-A7CC-9D1A8F7E14B7}" type="presParOf" srcId="{B23CE99A-9DD0-4580-A8CB-811D5F07C642}" destId="{0EFD0BBC-183F-4371-84E9-A76780896717}" srcOrd="1" destOrd="0" presId="urn:microsoft.com/office/officeart/2008/layout/LinedList"/>
    <dgm:cxn modelId="{4712733D-021C-4B37-AC99-A15BCB8CA138}" type="presParOf" srcId="{E010DAD9-5BAC-4D5A-A704-357F738CA6B0}" destId="{E422D3A0-0598-453C-89B4-110921686BEE}" srcOrd="2" destOrd="0" presId="urn:microsoft.com/office/officeart/2008/layout/LinedList"/>
    <dgm:cxn modelId="{CC1DD13F-E730-45AD-AFEF-4C1518E0FB2A}" type="presParOf" srcId="{E010DAD9-5BAC-4D5A-A704-357F738CA6B0}" destId="{02B667D5-9ED7-4419-B2F7-7E6341E985E0}" srcOrd="3" destOrd="0" presId="urn:microsoft.com/office/officeart/2008/layout/LinedList"/>
    <dgm:cxn modelId="{BFCF70FA-1733-4924-A55C-691B888B5BEF}" type="presParOf" srcId="{02B667D5-9ED7-4419-B2F7-7E6341E985E0}" destId="{ED0A4111-A854-4C6A-A458-57ACA1B1A58A}" srcOrd="0" destOrd="0" presId="urn:microsoft.com/office/officeart/2008/layout/LinedList"/>
    <dgm:cxn modelId="{EE4B42FD-4756-4D00-A62E-8C59FEB41CBB}" type="presParOf" srcId="{02B667D5-9ED7-4419-B2F7-7E6341E985E0}" destId="{D76A429A-3B0F-4863-9F47-1984A2390EAF}" srcOrd="1" destOrd="0" presId="urn:microsoft.com/office/officeart/2008/layout/LinedList"/>
    <dgm:cxn modelId="{DAE2708F-DC41-41B7-8CBB-533B81039F6E}" type="presParOf" srcId="{E010DAD9-5BAC-4D5A-A704-357F738CA6B0}" destId="{FC60AAFC-D13C-44BC-9560-FBEA6B7F5332}" srcOrd="4" destOrd="0" presId="urn:microsoft.com/office/officeart/2008/layout/LinedList"/>
    <dgm:cxn modelId="{4CED8C11-A73D-4511-A7FF-29DC0CA5609E}" type="presParOf" srcId="{E010DAD9-5BAC-4D5A-A704-357F738CA6B0}" destId="{16BC7FB8-07DE-4FD2-A206-4EEFAD2FBD48}" srcOrd="5" destOrd="0" presId="urn:microsoft.com/office/officeart/2008/layout/LinedList"/>
    <dgm:cxn modelId="{032C3C7E-1F1A-4EEB-B928-1D567D903700}" type="presParOf" srcId="{16BC7FB8-07DE-4FD2-A206-4EEFAD2FBD48}" destId="{B10D2A7E-D3B3-45BA-B536-13FCADFBC45E}" srcOrd="0" destOrd="0" presId="urn:microsoft.com/office/officeart/2008/layout/LinedList"/>
    <dgm:cxn modelId="{C11440EC-2318-4060-88C5-4378C85C8585}" type="presParOf" srcId="{16BC7FB8-07DE-4FD2-A206-4EEFAD2FBD48}" destId="{5B45B960-6632-4FC0-88EE-2838B2A111BA}" srcOrd="1" destOrd="0" presId="urn:microsoft.com/office/officeart/2008/layout/LinedList"/>
    <dgm:cxn modelId="{A325273F-51AF-4E34-B418-5F36C9C4F461}" type="presParOf" srcId="{E010DAD9-5BAC-4D5A-A704-357F738CA6B0}" destId="{C0215C7B-B4CF-4DE5-8BD7-9494ABCFF204}" srcOrd="6" destOrd="0" presId="urn:microsoft.com/office/officeart/2008/layout/LinedList"/>
    <dgm:cxn modelId="{834A995C-A16D-4342-B61E-1D4CB963FEB6}" type="presParOf" srcId="{E010DAD9-5BAC-4D5A-A704-357F738CA6B0}" destId="{B00BB9B4-29D6-40B3-8B97-36B08C199AF4}" srcOrd="7" destOrd="0" presId="urn:microsoft.com/office/officeart/2008/layout/LinedList"/>
    <dgm:cxn modelId="{22954CDB-2799-48CA-AEB6-8ECBDB3DAC37}" type="presParOf" srcId="{B00BB9B4-29D6-40B3-8B97-36B08C199AF4}" destId="{EE58D22D-479B-4910-8069-7E1BC3B8ECF6}" srcOrd="0" destOrd="0" presId="urn:microsoft.com/office/officeart/2008/layout/LinedList"/>
    <dgm:cxn modelId="{66BDAFD1-751C-47A2-B931-B1A772B18FF1}" type="presParOf" srcId="{B00BB9B4-29D6-40B3-8B97-36B08C199AF4}" destId="{BC3E4C25-F5CA-4B1C-B517-B442094B88CB}" srcOrd="1" destOrd="0" presId="urn:microsoft.com/office/officeart/2008/layout/LinedList"/>
    <dgm:cxn modelId="{8EABEC63-2446-4887-B987-DF7DEB340CB0}" type="presParOf" srcId="{E010DAD9-5BAC-4D5A-A704-357F738CA6B0}" destId="{84B6CAD2-8B28-4750-B1D0-24731DCECAEE}" srcOrd="8" destOrd="0" presId="urn:microsoft.com/office/officeart/2008/layout/LinedList"/>
    <dgm:cxn modelId="{31452283-6A33-461E-8814-CBBF1911E74C}" type="presParOf" srcId="{E010DAD9-5BAC-4D5A-A704-357F738CA6B0}" destId="{29B989C5-ED18-4799-B4D3-3CEF89856E7C}" srcOrd="9" destOrd="0" presId="urn:microsoft.com/office/officeart/2008/layout/LinedList"/>
    <dgm:cxn modelId="{0688C868-28FA-4B64-BD86-AA6F0680CEDB}" type="presParOf" srcId="{29B989C5-ED18-4799-B4D3-3CEF89856E7C}" destId="{9A7F9806-C3D5-4ECC-90EB-72509837586A}" srcOrd="0" destOrd="0" presId="urn:microsoft.com/office/officeart/2008/layout/LinedList"/>
    <dgm:cxn modelId="{E0F12C9F-BC7D-4A62-9058-2B1277E23BB1}" type="presParOf" srcId="{29B989C5-ED18-4799-B4D3-3CEF89856E7C}" destId="{8F4E00AB-ABDF-4F56-A960-9DB2E0C0E64D}" srcOrd="1" destOrd="0" presId="urn:microsoft.com/office/officeart/2008/layout/LinedList"/>
    <dgm:cxn modelId="{DB20C805-CA2C-4E22-8CE4-BFB383C708DE}" type="presParOf" srcId="{E010DAD9-5BAC-4D5A-A704-357F738CA6B0}" destId="{23520B1E-8B30-4D43-B180-C60864206AC0}" srcOrd="10" destOrd="0" presId="urn:microsoft.com/office/officeart/2008/layout/LinedList"/>
    <dgm:cxn modelId="{89326088-E971-4777-9928-D579114761BC}" type="presParOf" srcId="{E010DAD9-5BAC-4D5A-A704-357F738CA6B0}" destId="{E301D0DB-A430-4760-A6FE-814F63202815}" srcOrd="11" destOrd="0" presId="urn:microsoft.com/office/officeart/2008/layout/LinedList"/>
    <dgm:cxn modelId="{8DF39251-016E-4023-8C44-9FED24CE77A6}" type="presParOf" srcId="{E301D0DB-A430-4760-A6FE-814F63202815}" destId="{4FDAA0E0-EC7A-4495-B98E-23C01E04C3CE}" srcOrd="0" destOrd="0" presId="urn:microsoft.com/office/officeart/2008/layout/LinedList"/>
    <dgm:cxn modelId="{47EAB317-784D-40FE-AB9F-1F89267BB64D}" type="presParOf" srcId="{E301D0DB-A430-4760-A6FE-814F63202815}" destId="{3B65DCF6-598D-478F-81C7-72F52A3512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1D17F-8117-42BF-86D0-FDEE9F62BC6D}">
      <dsp:nvSpPr>
        <dsp:cNvPr id="0" name=""/>
        <dsp:cNvSpPr/>
      </dsp:nvSpPr>
      <dsp:spPr>
        <a:xfrm>
          <a:off x="0" y="727"/>
          <a:ext cx="95340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DDD24-546A-45A1-88A8-12377560B060}">
      <dsp:nvSpPr>
        <dsp:cNvPr id="0" name=""/>
        <dsp:cNvSpPr/>
      </dsp:nvSpPr>
      <dsp:spPr>
        <a:xfrm>
          <a:off x="0" y="727"/>
          <a:ext cx="9534061" cy="119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первично-профессиональная практика (Санитарный фельдшер) – 4 семестр</a:t>
          </a:r>
        </a:p>
      </dsp:txBody>
      <dsp:txXfrm>
        <a:off x="0" y="727"/>
        <a:ext cx="9534061" cy="1191181"/>
      </dsp:txXfrm>
    </dsp:sp>
    <dsp:sp modelId="{D8065A69-A1C0-4483-961D-0A34F1163A8D}">
      <dsp:nvSpPr>
        <dsp:cNvPr id="0" name=""/>
        <dsp:cNvSpPr/>
      </dsp:nvSpPr>
      <dsp:spPr>
        <a:xfrm>
          <a:off x="0" y="1191908"/>
          <a:ext cx="95340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D6EA2-6A76-4E70-B84D-3D09865F7032}">
      <dsp:nvSpPr>
        <dsp:cNvPr id="0" name=""/>
        <dsp:cNvSpPr/>
      </dsp:nvSpPr>
      <dsp:spPr>
        <a:xfrm>
          <a:off x="0" y="1191908"/>
          <a:ext cx="9534061" cy="119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клиническая практика (Санитарно-гигиенические исследования) – 8 семестр</a:t>
          </a:r>
        </a:p>
      </dsp:txBody>
      <dsp:txXfrm>
        <a:off x="0" y="1191908"/>
        <a:ext cx="9534061" cy="1191181"/>
      </dsp:txXfrm>
    </dsp:sp>
    <dsp:sp modelId="{6688FB90-69A2-4542-AADA-F34E1FAFBCA4}">
      <dsp:nvSpPr>
        <dsp:cNvPr id="0" name=""/>
        <dsp:cNvSpPr/>
      </dsp:nvSpPr>
      <dsp:spPr>
        <a:xfrm>
          <a:off x="0" y="2383090"/>
          <a:ext cx="95340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30B0D-B434-437B-BA06-1CEF5747569A}">
      <dsp:nvSpPr>
        <dsp:cNvPr id="0" name=""/>
        <dsp:cNvSpPr/>
      </dsp:nvSpPr>
      <dsp:spPr>
        <a:xfrm>
          <a:off x="0" y="2383090"/>
          <a:ext cx="9534061" cy="119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медико-профилактическая практика (Надзор в сфере санитарно-эпидемиологического благополучия населения) – 11 семестр </a:t>
          </a:r>
        </a:p>
      </dsp:txBody>
      <dsp:txXfrm>
        <a:off x="0" y="2383090"/>
        <a:ext cx="9534061" cy="1191181"/>
      </dsp:txXfrm>
    </dsp:sp>
    <dsp:sp modelId="{401ECC77-4485-410B-B622-C622199E8479}">
      <dsp:nvSpPr>
        <dsp:cNvPr id="0" name=""/>
        <dsp:cNvSpPr/>
      </dsp:nvSpPr>
      <dsp:spPr>
        <a:xfrm>
          <a:off x="0" y="3574271"/>
          <a:ext cx="95340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42A2B-09E4-4472-9E2E-7BB08F6E64EB}">
      <dsp:nvSpPr>
        <dsp:cNvPr id="0" name=""/>
        <dsp:cNvSpPr/>
      </dsp:nvSpPr>
      <dsp:spPr>
        <a:xfrm>
          <a:off x="0" y="3574271"/>
          <a:ext cx="9534061" cy="119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научно-исследовательская работа – 12 семестр </a:t>
          </a:r>
        </a:p>
      </dsp:txBody>
      <dsp:txXfrm>
        <a:off x="0" y="3574271"/>
        <a:ext cx="9534061" cy="1191181"/>
      </dsp:txXfrm>
    </dsp:sp>
    <dsp:sp modelId="{80C357DE-A7E4-419D-B3F5-605B924090AC}">
      <dsp:nvSpPr>
        <dsp:cNvPr id="0" name=""/>
        <dsp:cNvSpPr/>
      </dsp:nvSpPr>
      <dsp:spPr>
        <a:xfrm>
          <a:off x="0" y="4765453"/>
          <a:ext cx="95340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AA4B4-252C-437E-9222-C34B76A8CBD6}">
      <dsp:nvSpPr>
        <dsp:cNvPr id="0" name=""/>
        <dsp:cNvSpPr/>
      </dsp:nvSpPr>
      <dsp:spPr>
        <a:xfrm>
          <a:off x="0" y="4765453"/>
          <a:ext cx="9534061" cy="119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практика по получению профессиональных умений и опыта профессиональной деятельности (Общегигиеническая эпидемиологическая) – 12 семестр</a:t>
          </a:r>
        </a:p>
      </dsp:txBody>
      <dsp:txXfrm>
        <a:off x="0" y="4765453"/>
        <a:ext cx="9534061" cy="1191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9F97F-2F77-4886-97B6-3BE902BD182E}">
      <dsp:nvSpPr>
        <dsp:cNvPr id="0" name=""/>
        <dsp:cNvSpPr/>
      </dsp:nvSpPr>
      <dsp:spPr>
        <a:xfrm>
          <a:off x="0" y="2667"/>
          <a:ext cx="11905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AE944-BAF3-47D2-9144-662BA20E401E}">
      <dsp:nvSpPr>
        <dsp:cNvPr id="0" name=""/>
        <dsp:cNvSpPr/>
      </dsp:nvSpPr>
      <dsp:spPr>
        <a:xfrm>
          <a:off x="0" y="2667"/>
          <a:ext cx="11905323" cy="90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подготовка студентов к научно-исследовательской работе </a:t>
          </a:r>
        </a:p>
      </dsp:txBody>
      <dsp:txXfrm>
        <a:off x="0" y="2667"/>
        <a:ext cx="11905323" cy="909537"/>
      </dsp:txXfrm>
    </dsp:sp>
    <dsp:sp modelId="{E422D3A0-0598-453C-89B4-110921686BEE}">
      <dsp:nvSpPr>
        <dsp:cNvPr id="0" name=""/>
        <dsp:cNvSpPr/>
      </dsp:nvSpPr>
      <dsp:spPr>
        <a:xfrm>
          <a:off x="0" y="912204"/>
          <a:ext cx="11905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A4111-A854-4C6A-A458-57ACA1B1A58A}">
      <dsp:nvSpPr>
        <dsp:cNvPr id="0" name=""/>
        <dsp:cNvSpPr/>
      </dsp:nvSpPr>
      <dsp:spPr>
        <a:xfrm>
          <a:off x="0" y="912204"/>
          <a:ext cx="11905323" cy="90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 реализации образовательной программы </a:t>
          </a:r>
        </a:p>
      </dsp:txBody>
      <dsp:txXfrm>
        <a:off x="0" y="912204"/>
        <a:ext cx="11905323" cy="909537"/>
      </dsp:txXfrm>
    </dsp:sp>
    <dsp:sp modelId="{FC60AAFC-D13C-44BC-9560-FBEA6B7F5332}">
      <dsp:nvSpPr>
        <dsp:cNvPr id="0" name=""/>
        <dsp:cNvSpPr/>
      </dsp:nvSpPr>
      <dsp:spPr>
        <a:xfrm>
          <a:off x="0" y="1821741"/>
          <a:ext cx="11905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D2A7E-D3B3-45BA-B536-13FCADFBC45E}">
      <dsp:nvSpPr>
        <dsp:cNvPr id="0" name=""/>
        <dsp:cNvSpPr/>
      </dsp:nvSpPr>
      <dsp:spPr>
        <a:xfrm>
          <a:off x="0" y="1821741"/>
          <a:ext cx="11905323" cy="90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делятся своим опытом и знаниями на научно-практических конференциях, мастер классах, круглых столах </a:t>
          </a:r>
        </a:p>
      </dsp:txBody>
      <dsp:txXfrm>
        <a:off x="0" y="1821741"/>
        <a:ext cx="11905323" cy="909537"/>
      </dsp:txXfrm>
    </dsp:sp>
    <dsp:sp modelId="{C0215C7B-B4CF-4DE5-8BD7-9494ABCFF204}">
      <dsp:nvSpPr>
        <dsp:cNvPr id="0" name=""/>
        <dsp:cNvSpPr/>
      </dsp:nvSpPr>
      <dsp:spPr>
        <a:xfrm>
          <a:off x="0" y="2731279"/>
          <a:ext cx="11905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8D22D-479B-4910-8069-7E1BC3B8ECF6}">
      <dsp:nvSpPr>
        <dsp:cNvPr id="0" name=""/>
        <dsp:cNvSpPr/>
      </dsp:nvSpPr>
      <dsp:spPr>
        <a:xfrm>
          <a:off x="0" y="2731279"/>
          <a:ext cx="11905323" cy="90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оказывают содействие в подготовке карьерных траекторий </a:t>
          </a:r>
        </a:p>
      </dsp:txBody>
      <dsp:txXfrm>
        <a:off x="0" y="2731279"/>
        <a:ext cx="11905323" cy="909537"/>
      </dsp:txXfrm>
    </dsp:sp>
    <dsp:sp modelId="{84B6CAD2-8B28-4750-B1D0-24731DCECAEE}">
      <dsp:nvSpPr>
        <dsp:cNvPr id="0" name=""/>
        <dsp:cNvSpPr/>
      </dsp:nvSpPr>
      <dsp:spPr>
        <a:xfrm>
          <a:off x="0" y="3640816"/>
          <a:ext cx="11905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F9806-C3D5-4ECC-90EB-72509837586A}">
      <dsp:nvSpPr>
        <dsp:cNvPr id="0" name=""/>
        <dsp:cNvSpPr/>
      </dsp:nvSpPr>
      <dsp:spPr>
        <a:xfrm>
          <a:off x="0" y="3640816"/>
          <a:ext cx="11905323" cy="90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проводят экскурсии, направленные на профессиональную ориентацию</a:t>
          </a:r>
        </a:p>
      </dsp:txBody>
      <dsp:txXfrm>
        <a:off x="0" y="3640816"/>
        <a:ext cx="11905323" cy="909537"/>
      </dsp:txXfrm>
    </dsp:sp>
    <dsp:sp modelId="{23520B1E-8B30-4D43-B180-C60864206AC0}">
      <dsp:nvSpPr>
        <dsp:cNvPr id="0" name=""/>
        <dsp:cNvSpPr/>
      </dsp:nvSpPr>
      <dsp:spPr>
        <a:xfrm>
          <a:off x="0" y="4550353"/>
          <a:ext cx="11905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AA0E0-EC7A-4495-B98E-23C01E04C3CE}">
      <dsp:nvSpPr>
        <dsp:cNvPr id="0" name=""/>
        <dsp:cNvSpPr/>
      </dsp:nvSpPr>
      <dsp:spPr>
        <a:xfrm>
          <a:off x="0" y="4550353"/>
          <a:ext cx="11905323" cy="909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активно участвуют в работе государственной экзаменационной комиссии</a:t>
          </a:r>
        </a:p>
      </dsp:txBody>
      <dsp:txXfrm>
        <a:off x="0" y="4550353"/>
        <a:ext cx="11905323" cy="90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1BB16-D040-469C-82BD-955E9929940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C6E9-F53A-4E10-BFDD-C8A53A8C6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7E51-BD11-4514-9E1F-EA16B3B872A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6804" y="399288"/>
            <a:ext cx="1095839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B455-9794-4EB2-8356-A681081653B7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41BB-03ED-4FA3-9364-00354CFEEE73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804" y="1601723"/>
            <a:ext cx="389953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1674-41B8-4AEB-A778-E143A00D0CCD}" type="datetime1">
              <a:rPr lang="en-US" smtClean="0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198D-C8ED-41E0-9CF7-29936B98DAB6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2382-B134-460B-9D58-6CCDC0CADA7C}" type="datetime1">
              <a:rPr lang="en-US" smtClean="0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21725" tIns="60862" rIns="121725" bIns="60862" rtlCol="0" anchor="ctr">
            <a:normAutofit/>
          </a:bodyPr>
          <a:lstStyle>
            <a:lvl1pPr>
              <a:defRPr lang="ru-RU" b="1" dirty="0"/>
            </a:lvl1pPr>
          </a:lstStyle>
          <a:p>
            <a:pPr lvl="0">
              <a:lnSpc>
                <a:spcPct val="80000"/>
              </a:lnSpc>
            </a:pPr>
            <a:r>
              <a:rPr lang="ru-RU" dirty="0"/>
              <a:t>Образец заголовка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58143" y="1417740"/>
            <a:ext cx="11475724" cy="110721"/>
            <a:chOff x="395536" y="2204864"/>
            <a:chExt cx="8606793" cy="110721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95536" y="2204864"/>
              <a:ext cx="8390769" cy="0"/>
            </a:xfrm>
            <a:prstGeom prst="line">
              <a:avLst/>
            </a:prstGeom>
            <a:ln w="57150">
              <a:solidFill>
                <a:srgbClr val="009D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986105" y="2315585"/>
              <a:ext cx="2016224" cy="0"/>
            </a:xfrm>
            <a:prstGeom prst="line">
              <a:avLst/>
            </a:prstGeom>
            <a:ln w="57150">
              <a:solidFill>
                <a:srgbClr val="A61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3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0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473" y="2198115"/>
            <a:ext cx="10887052" cy="1193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888" y="1980460"/>
            <a:ext cx="11022965" cy="397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F8BB-F89E-49A3-8E00-FFB6EC451757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8975" y="6153403"/>
            <a:ext cx="26162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  <p:sldLayoutId id="2147483682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92.168.21.150\vgmu\ПАО\Товарный знак ФГБОУ ВО ТГМУ Минздрава России\title_sh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7" y="244929"/>
            <a:ext cx="3014771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381000" y="1676400"/>
            <a:ext cx="8259764" cy="1676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40"/>
              </a:lnSpc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Опыт подготовки специалистов</a:t>
            </a:r>
          </a:p>
          <a:p>
            <a:pPr>
              <a:lnSpc>
                <a:spcPts val="3840"/>
              </a:lnSpc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Медико-профилактического профиля</a:t>
            </a:r>
          </a:p>
          <a:p>
            <a:pPr>
              <a:lnSpc>
                <a:spcPts val="3840"/>
              </a:lnSpc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 Тихоокеанском государственном медицинском университете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797" y="5216236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Декан факультета общественного здоровья</a:t>
            </a:r>
          </a:p>
          <a:p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Анищенко Елена Борисовна</a:t>
            </a:r>
          </a:p>
        </p:txBody>
      </p:sp>
      <p:pic>
        <p:nvPicPr>
          <p:cNvPr id="1026" name="Picture 2" descr="На базе ТГМУ стартовала первичная аккредитация - Владмедицина.ру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93" l="0" r="99833">
                        <a14:backgroundMark x1="36500" y1="1452" x2="36500" y2="1452"/>
                        <a14:backgroundMark x1="36500" y1="1452" x2="19500" y2="13485"/>
                        <a14:backgroundMark x1="2333" y1="50207" x2="2333" y2="50207"/>
                        <a14:backgroundMark x1="833" y1="61618" x2="833" y2="61618"/>
                        <a14:backgroundMark x1="1167" y1="65353" x2="1167" y2="65353"/>
                        <a14:backgroundMark x1="20500" y1="27593" x2="20500" y2="27593"/>
                        <a14:backgroundMark x1="84167" y1="32158" x2="84167" y2="32158"/>
                        <a14:backgroundMark x1="80167" y1="3527" x2="80167" y2="3527"/>
                        <a14:backgroundMark x1="83500" y1="2697" x2="83500" y2="2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79964"/>
            <a:ext cx="5318643" cy="42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Вальщика леса Vector Art Stock Images - Page 3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ru-RU" spc="-50" smtClean="0"/>
              <a:t>1</a:t>
            </a:fld>
            <a:endParaRPr lang="ru-RU" spc="-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B26A98-EE73-4298-9AE1-83D76657F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60338"/>
            <a:ext cx="2054225" cy="20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946ED7-02E5-42AD-83CB-BB36BB59C73D}"/>
              </a:ext>
            </a:extLst>
          </p:cNvPr>
          <p:cNvSpPr/>
          <p:nvPr/>
        </p:nvSpPr>
        <p:spPr>
          <a:xfrm>
            <a:off x="102123" y="120377"/>
            <a:ext cx="11937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kern="0" spc="-200" dirty="0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Характеристика профессорско-преподавательского состава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8D3B46F-B58E-4672-86F8-1504A99C4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68769"/>
              </p:ext>
            </p:extLst>
          </p:nvPr>
        </p:nvGraphicFramePr>
        <p:xfrm>
          <a:off x="198712" y="1219200"/>
          <a:ext cx="7263633" cy="536698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21211">
                  <a:extLst>
                    <a:ext uri="{9D8B030D-6E8A-4147-A177-3AD203B41FA5}">
                      <a16:colId xmlns:a16="http://schemas.microsoft.com/office/drawing/2014/main" val="3584308560"/>
                    </a:ext>
                  </a:extLst>
                </a:gridCol>
                <a:gridCol w="2421211">
                  <a:extLst>
                    <a:ext uri="{9D8B030D-6E8A-4147-A177-3AD203B41FA5}">
                      <a16:colId xmlns:a16="http://schemas.microsoft.com/office/drawing/2014/main" val="3951849940"/>
                    </a:ext>
                  </a:extLst>
                </a:gridCol>
                <a:gridCol w="2421211">
                  <a:extLst>
                    <a:ext uri="{9D8B030D-6E8A-4147-A177-3AD203B41FA5}">
                      <a16:colId xmlns:a16="http://schemas.microsoft.com/office/drawing/2014/main" val="324414706"/>
                    </a:ext>
                  </a:extLst>
                </a:gridCol>
              </a:tblGrid>
              <a:tr h="1488486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ППС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Кафедра эпидемиологии, военной эпидемиологии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Институт профилактической медицины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132032"/>
                  </a:ext>
                </a:extLst>
              </a:tr>
              <a:tr h="460796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ППС, всего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497556"/>
                  </a:ext>
                </a:extLst>
              </a:tr>
              <a:tr h="97464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 них по основному месту работы ТГМУ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0408074"/>
                  </a:ext>
                </a:extLst>
              </a:tr>
              <a:tr h="460796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возрасте до 35 лет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030028"/>
                  </a:ext>
                </a:extLst>
              </a:tr>
              <a:tr h="97464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Имеющих ученую степень канд. мед. наук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932020"/>
                  </a:ext>
                </a:extLst>
              </a:tr>
              <a:tr h="97464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Имеющих ученую степень доктора. мед. наук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247560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8AB82D6-D928-4443-A1F6-71BF10C098E6}"/>
              </a:ext>
            </a:extLst>
          </p:cNvPr>
          <p:cNvSpPr/>
          <p:nvPr/>
        </p:nvSpPr>
        <p:spPr>
          <a:xfrm>
            <a:off x="7772400" y="1219200"/>
            <a:ext cx="4220888" cy="1981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Средний возраст педагогических работников выпускающих кафедр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53 года</a:t>
            </a:r>
            <a:endParaRPr lang="ru-RU" sz="2400" b="1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FCDFDBE-776D-4FA9-8144-E99644CFBE29}"/>
              </a:ext>
            </a:extLst>
          </p:cNvPr>
          <p:cNvSpPr/>
          <p:nvPr/>
        </p:nvSpPr>
        <p:spPr>
          <a:xfrm>
            <a:off x="7772400" y="3429000"/>
            <a:ext cx="4220888" cy="315718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b="1" dirty="0"/>
              <a:t>Проблема: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/>
              <a:t>Затруднён обмен опытом в очном формате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/>
              <a:t>ПК по преподаванию профильных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164947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FBE5578-730D-463E-8C3E-BB59CCCC1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415990"/>
              </p:ext>
            </p:extLst>
          </p:nvPr>
        </p:nvGraphicFramePr>
        <p:xfrm>
          <a:off x="64731" y="1166842"/>
          <a:ext cx="11905323" cy="546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497" y="124691"/>
            <a:ext cx="10369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kern="0" spc="-200" dirty="0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Взаимодействие вуза с учреждениями </a:t>
            </a:r>
            <a:r>
              <a:rPr lang="ru-RU" sz="3600" b="1" kern="0" spc="-200" dirty="0" err="1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Роспотребнадзора</a:t>
            </a:r>
            <a:endParaRPr lang="ru-RU" sz="3600" b="1" kern="0" spc="-200" dirty="0">
              <a:solidFill>
                <a:srgbClr val="8A0000"/>
              </a:solidFill>
              <a:latin typeface="Century Gothic" pitchFamily="34" charset="0"/>
              <a:ea typeface="+mj-ea"/>
              <a:cs typeface="Tahoma"/>
            </a:endParaRPr>
          </a:p>
        </p:txBody>
      </p:sp>
      <p:pic>
        <p:nvPicPr>
          <p:cNvPr id="4" name="Picture 3" descr="\\192.168.21.150\vgmu\ПАО\Товарный знак ФГБОУ ВО ТГМУ Минздрава России\title_sh1.png">
            <a:extLst>
              <a:ext uri="{FF2B5EF4-FFF2-40B4-BE49-F238E27FC236}">
                <a16:creationId xmlns:a16="http://schemas.microsoft.com/office/drawing/2014/main" id="{5508D2FD-9901-4D29-9F2A-4DC272DE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35" y="124691"/>
            <a:ext cx="2399468" cy="5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5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474" y="2512786"/>
            <a:ext cx="3815629" cy="657593"/>
          </a:xfrm>
          <a:prstGeom prst="rect">
            <a:avLst/>
          </a:prstGeom>
          <a:solidFill>
            <a:srgbClr val="009DC4">
              <a:alpha val="90000"/>
            </a:srgbClr>
          </a:solidFill>
          <a:ln w="9525">
            <a:solidFill>
              <a:srgbClr val="009DC4"/>
            </a:solidFill>
          </a:ln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00" tIns="48000" rIns="48000" bIns="48000" numCol="1" spcCol="1270" anchor="ctr" anchorCtr="0">
            <a:noAutofit/>
          </a:bodyPr>
          <a:lstStyle/>
          <a:p>
            <a:pPr marL="0" lvl="1" algn="ctr" defTabSz="1066773">
              <a:lnSpc>
                <a:spcPct val="7500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  <a:t>5 Региональных проектных офисов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  <a:t>(Приморский, Сахалинский, Камчатский, Якутский, Чукотский)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46912" y="481739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2758" rtl="0" eaLnBrk="1" latinLnBrk="0" hangingPunct="1">
              <a:defRPr sz="1200" b="1" kern="1200">
                <a:solidFill>
                  <a:srgbClr val="009DC4"/>
                </a:solidFill>
                <a:latin typeface="+mn-lt"/>
                <a:ea typeface="+mn-ea"/>
                <a:cs typeface="+mn-cs"/>
              </a:defRPr>
            </a:lvl1pPr>
            <a:lvl2pPr marL="456326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758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118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514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839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165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562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0943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DC4BD-FF8A-4E85-8576-04AD8682B88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399744" y="644691"/>
            <a:ext cx="11456897" cy="768087"/>
          </a:xfrm>
          <a:prstGeom prst="rect">
            <a:avLst/>
          </a:prstGeom>
        </p:spPr>
        <p:txBody>
          <a:bodyPr vert="horz" lIns="121725" tIns="60863" rIns="121725" bIns="60863" rtlCol="0" anchor="ctr">
            <a:noAutofit/>
          </a:bodyPr>
          <a:lstStyle>
            <a:lvl1pPr algn="ctr" defTabSz="912758" rtl="0" eaLnBrk="1" latinLnBrk="0" hangingPunct="1">
              <a:spcBef>
                <a:spcPct val="0"/>
              </a:spcBef>
              <a:buNone/>
              <a:defRPr lang="ru-RU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4133" spc="-200" dirty="0">
                <a:solidFill>
                  <a:srgbClr val="8A0000"/>
                </a:solidFill>
                <a:latin typeface="Century Gothic" pitchFamily="34" charset="0"/>
              </a:rPr>
              <a:t>ТГМУ – на новом этапе развития</a:t>
            </a:r>
          </a:p>
        </p:txBody>
      </p:sp>
      <p:pic>
        <p:nvPicPr>
          <p:cNvPr id="19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2277" y="2328671"/>
            <a:ext cx="3264363" cy="6827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6550" y="1648260"/>
            <a:ext cx="3815629" cy="672319"/>
          </a:xfrm>
          <a:prstGeom prst="rect">
            <a:avLst/>
          </a:prstGeom>
          <a:solidFill>
            <a:srgbClr val="009DC4">
              <a:alpha val="90000"/>
            </a:srgbClr>
          </a:solidFill>
          <a:ln w="9525">
            <a:solidFill>
              <a:srgbClr val="009DC4"/>
            </a:solidFill>
          </a:ln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00" tIns="48000" rIns="48000" bIns="48000" numCol="1" spcCol="1270" anchor="ctr" anchorCtr="0">
            <a:noAutofit/>
          </a:bodyPr>
          <a:lstStyle/>
          <a:p>
            <a:pPr marL="0" lvl="1" algn="ctr" defTabSz="1066773">
              <a:lnSpc>
                <a:spcPct val="7500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  <a:t>Координатор НОМК «Восточный»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80309" y="3856626"/>
            <a:ext cx="2880320" cy="1357637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 w="9525">
            <a:noFill/>
          </a:ln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8375" rIns="38373" bIns="38375" numCol="1" spcCol="1270" anchor="ctr" anchorCtr="0">
            <a:noAutofit/>
          </a:bodyPr>
          <a:lstStyle/>
          <a:p>
            <a:pPr marL="0" lvl="1" algn="ctr" defTabSz="1066773">
              <a:lnSpc>
                <a:spcPct val="75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  <a:t>Центр </a:t>
            </a:r>
            <a:b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  <a:t>медицины труда </a:t>
            </a:r>
            <a:b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  <a:sym typeface="Calibri"/>
              </a:rPr>
              <a:t>и общественного здоровья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753369" y="1700809"/>
            <a:ext cx="5510985" cy="4763791"/>
            <a:chOff x="86858" y="1436814"/>
            <a:chExt cx="5486536" cy="491684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6858" y="1436814"/>
              <a:ext cx="5486536" cy="4916842"/>
              <a:chOff x="11442" y="1590715"/>
              <a:chExt cx="5486536" cy="4916842"/>
            </a:xfrm>
          </p:grpSpPr>
          <p:sp>
            <p:nvSpPr>
              <p:cNvPr id="13" name="Полилиния: фигура 33">
                <a:extLst>
                  <a:ext uri="{FF2B5EF4-FFF2-40B4-BE49-F238E27FC236}">
                    <a16:creationId xmlns:a16="http://schemas.microsoft.com/office/drawing/2014/main" id="{51CD5E6A-023F-4794-87AC-3D49481C45C6}"/>
                  </a:ext>
                </a:extLst>
              </p:cNvPr>
              <p:cNvSpPr/>
              <p:nvPr/>
            </p:nvSpPr>
            <p:spPr>
              <a:xfrm>
                <a:off x="11442" y="1590715"/>
                <a:ext cx="4376350" cy="4450159"/>
              </a:xfrm>
              <a:custGeom>
                <a:avLst/>
                <a:gdLst>
                  <a:gd name="connsiteX0" fmla="*/ 3622451 w 4540804"/>
                  <a:gd name="connsiteY0" fmla="*/ 4431238 h 4450159"/>
                  <a:gd name="connsiteX1" fmla="*/ 4145664 w 4540804"/>
                  <a:gd name="connsiteY1" fmla="*/ 4348111 h 4450159"/>
                  <a:gd name="connsiteX2" fmla="*/ 4052757 w 4540804"/>
                  <a:gd name="connsiteY2" fmla="*/ 3643974 h 4450159"/>
                  <a:gd name="connsiteX3" fmla="*/ 4536851 w 4540804"/>
                  <a:gd name="connsiteY3" fmla="*/ 2949617 h 4450159"/>
                  <a:gd name="connsiteX4" fmla="*/ 4267910 w 4540804"/>
                  <a:gd name="connsiteY4" fmla="*/ 2274819 h 4450159"/>
                  <a:gd name="connsiteX5" fmla="*/ 4013638 w 4540804"/>
                  <a:gd name="connsiteY5" fmla="*/ 612273 h 4450159"/>
                  <a:gd name="connsiteX6" fmla="*/ 3666460 w 4540804"/>
                  <a:gd name="connsiteY6" fmla="*/ 5933 h 4450159"/>
                  <a:gd name="connsiteX7" fmla="*/ 3206815 w 4540804"/>
                  <a:gd name="connsiteY7" fmla="*/ 328663 h 4450159"/>
                  <a:gd name="connsiteX8" fmla="*/ 2986772 w 4540804"/>
                  <a:gd name="connsiteY8" fmla="*/ 744299 h 4450159"/>
                  <a:gd name="connsiteX9" fmla="*/ 2135940 w 4540804"/>
                  <a:gd name="connsiteY9" fmla="*/ 1106147 h 4450159"/>
                  <a:gd name="connsiteX10" fmla="*/ 1940346 w 4540804"/>
                  <a:gd name="connsiteY10" fmla="*/ 1888522 h 4450159"/>
                  <a:gd name="connsiteX11" fmla="*/ 1681185 w 4540804"/>
                  <a:gd name="connsiteY11" fmla="*/ 1507114 h 4450159"/>
                  <a:gd name="connsiteX12" fmla="*/ 224013 w 4540804"/>
                  <a:gd name="connsiteY12" fmla="*/ 1306631 h 4450159"/>
                  <a:gd name="connsiteX13" fmla="*/ 28419 w 4540804"/>
                  <a:gd name="connsiteY13" fmla="*/ 1287071 h 445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0804" h="4450159">
                    <a:moveTo>
                      <a:pt x="3622451" y="4431238"/>
                    </a:moveTo>
                    <a:cubicBezTo>
                      <a:pt x="3848198" y="4455280"/>
                      <a:pt x="4073946" y="4479322"/>
                      <a:pt x="4145664" y="4348111"/>
                    </a:cubicBezTo>
                    <a:cubicBezTo>
                      <a:pt x="4217382" y="4216900"/>
                      <a:pt x="3987559" y="3877056"/>
                      <a:pt x="4052757" y="3643974"/>
                    </a:cubicBezTo>
                    <a:cubicBezTo>
                      <a:pt x="4117955" y="3410892"/>
                      <a:pt x="4500992" y="3177809"/>
                      <a:pt x="4536851" y="2949617"/>
                    </a:cubicBezTo>
                    <a:cubicBezTo>
                      <a:pt x="4572710" y="2721425"/>
                      <a:pt x="4355112" y="2664376"/>
                      <a:pt x="4267910" y="2274819"/>
                    </a:cubicBezTo>
                    <a:cubicBezTo>
                      <a:pt x="4180708" y="1885262"/>
                      <a:pt x="4113880" y="990421"/>
                      <a:pt x="4013638" y="612273"/>
                    </a:cubicBezTo>
                    <a:cubicBezTo>
                      <a:pt x="3913396" y="234125"/>
                      <a:pt x="3800931" y="53201"/>
                      <a:pt x="3666460" y="5933"/>
                    </a:cubicBezTo>
                    <a:cubicBezTo>
                      <a:pt x="3531989" y="-41335"/>
                      <a:pt x="3320096" y="205602"/>
                      <a:pt x="3206815" y="328663"/>
                    </a:cubicBezTo>
                    <a:cubicBezTo>
                      <a:pt x="3093534" y="451724"/>
                      <a:pt x="3165251" y="614718"/>
                      <a:pt x="2986772" y="744299"/>
                    </a:cubicBezTo>
                    <a:cubicBezTo>
                      <a:pt x="2808293" y="873880"/>
                      <a:pt x="2310344" y="915443"/>
                      <a:pt x="2135940" y="1106147"/>
                    </a:cubicBezTo>
                    <a:cubicBezTo>
                      <a:pt x="1961536" y="1296851"/>
                      <a:pt x="2016138" y="1821694"/>
                      <a:pt x="1940346" y="1888522"/>
                    </a:cubicBezTo>
                    <a:cubicBezTo>
                      <a:pt x="1864553" y="1955350"/>
                      <a:pt x="1967241" y="1604096"/>
                      <a:pt x="1681185" y="1507114"/>
                    </a:cubicBezTo>
                    <a:cubicBezTo>
                      <a:pt x="1395129" y="1410132"/>
                      <a:pt x="499474" y="1343305"/>
                      <a:pt x="224013" y="1306631"/>
                    </a:cubicBezTo>
                    <a:cubicBezTo>
                      <a:pt x="-51448" y="1269957"/>
                      <a:pt x="-11515" y="1278514"/>
                      <a:pt x="28419" y="1287071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ru-RU" sz="1867">
                  <a:solidFill>
                    <a:prstClr val="white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BDF678A7-E995-47AC-8734-EC66A2EDF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28" y="1789097"/>
                <a:ext cx="5373550" cy="4718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Выноска 2 (с границей) 11"/>
            <p:cNvSpPr/>
            <p:nvPr/>
          </p:nvSpPr>
          <p:spPr>
            <a:xfrm>
              <a:off x="482715" y="1883510"/>
              <a:ext cx="1804634" cy="821754"/>
            </a:xfrm>
            <a:prstGeom prst="accentCallout2">
              <a:avLst>
                <a:gd name="adj1" fmla="val 43052"/>
                <a:gd name="adj2" fmla="val 104887"/>
                <a:gd name="adj3" fmla="val 46500"/>
                <a:gd name="adj4" fmla="val 131239"/>
                <a:gd name="adj5" fmla="val 84422"/>
                <a:gd name="adj6" fmla="val 146396"/>
              </a:avLst>
            </a:prstGeom>
            <a:solidFill>
              <a:srgbClr val="FFC000"/>
            </a:solidFill>
            <a:ln w="12700">
              <a:solidFill>
                <a:srgbClr val="015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ru-RU" sz="1467" b="1" dirty="0">
                  <a:solidFill>
                    <a:srgbClr val="015479"/>
                  </a:solidFill>
                  <a:latin typeface="Verdana" pitchFamily="34" charset="0"/>
                  <a:ea typeface="Verdana" pitchFamily="34" charset="0"/>
                </a:rPr>
                <a:t>Северный</a:t>
              </a:r>
            </a:p>
            <a:p>
              <a:pPr algn="ctr" defTabSz="914354"/>
              <a:r>
                <a:rPr lang="ru-RU" sz="1467" b="1" dirty="0">
                  <a:solidFill>
                    <a:srgbClr val="015479"/>
                  </a:solidFill>
                  <a:latin typeface="Verdana" pitchFamily="34" charset="0"/>
                  <a:ea typeface="Verdana" pitchFamily="34" charset="0"/>
                </a:rPr>
                <a:t>морской</a:t>
              </a:r>
            </a:p>
            <a:p>
              <a:pPr algn="ctr" defTabSz="914354"/>
              <a:r>
                <a:rPr lang="ru-RU" sz="1467" b="1" dirty="0">
                  <a:solidFill>
                    <a:srgbClr val="015479"/>
                  </a:solidFill>
                  <a:latin typeface="Verdana" pitchFamily="34" charset="0"/>
                  <a:ea typeface="Verdana" pitchFamily="34" charset="0"/>
                </a:rPr>
                <a:t>путь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3DFE0D-A5FF-4BBD-BE2E-9B203A81A572}"/>
              </a:ext>
            </a:extLst>
          </p:cNvPr>
          <p:cNvSpPr/>
          <p:nvPr/>
        </p:nvSpPr>
        <p:spPr>
          <a:xfrm>
            <a:off x="132474" y="3430868"/>
            <a:ext cx="3815629" cy="657593"/>
          </a:xfrm>
          <a:prstGeom prst="rect">
            <a:avLst/>
          </a:prstGeom>
          <a:solidFill>
            <a:srgbClr val="009DC4">
              <a:alpha val="90000"/>
            </a:srgbClr>
          </a:solidFill>
          <a:ln w="9525">
            <a:solidFill>
              <a:srgbClr val="009DC4"/>
            </a:solidFill>
          </a:ln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00" tIns="48000" rIns="48000" bIns="48000" numCol="1" spcCol="1270" anchor="ctr" anchorCtr="0">
            <a:noAutofit/>
          </a:bodyPr>
          <a:lstStyle/>
          <a:p>
            <a:pPr marL="0" lvl="1" algn="ctr" defTabSz="1066773">
              <a:lnSpc>
                <a:spcPct val="7500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Создано созвездие университетских клиник</a:t>
            </a:r>
            <a:endParaRPr lang="ru-RU" sz="1867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  <a:sym typeface="Calibri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0FA5150-FBA6-420B-8947-D5CC1EFB2955}"/>
              </a:ext>
            </a:extLst>
          </p:cNvPr>
          <p:cNvSpPr/>
          <p:nvPr/>
        </p:nvSpPr>
        <p:spPr>
          <a:xfrm>
            <a:off x="132474" y="4348950"/>
            <a:ext cx="3815629" cy="657593"/>
          </a:xfrm>
          <a:prstGeom prst="rect">
            <a:avLst/>
          </a:prstGeom>
          <a:solidFill>
            <a:srgbClr val="009DC4">
              <a:alpha val="90000"/>
            </a:srgbClr>
          </a:solidFill>
          <a:ln w="9525">
            <a:solidFill>
              <a:srgbClr val="009DC4"/>
            </a:solidFill>
          </a:ln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00" tIns="48000" rIns="48000" bIns="48000" numCol="1" spcCol="1270" anchor="ctr" anchorCtr="0">
            <a:noAutofit/>
          </a:bodyPr>
          <a:lstStyle/>
          <a:p>
            <a:pPr marL="0" lvl="1" algn="ctr" defTabSz="1066773">
              <a:lnSpc>
                <a:spcPct val="7500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Профориентационная работа</a:t>
            </a:r>
            <a:endParaRPr lang="ru-RU" sz="1867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  <a:sym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8CD735D-B8AE-46FF-A730-6FF9ED1DC696}"/>
              </a:ext>
            </a:extLst>
          </p:cNvPr>
          <p:cNvSpPr/>
          <p:nvPr/>
        </p:nvSpPr>
        <p:spPr>
          <a:xfrm>
            <a:off x="127257" y="5268653"/>
            <a:ext cx="3815629" cy="999096"/>
          </a:xfrm>
          <a:prstGeom prst="rect">
            <a:avLst/>
          </a:prstGeom>
          <a:solidFill>
            <a:srgbClr val="009DC4">
              <a:alpha val="90000"/>
            </a:srgbClr>
          </a:solidFill>
          <a:ln w="9525">
            <a:solidFill>
              <a:srgbClr val="009DC4"/>
            </a:solidFill>
          </a:ln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00" tIns="48000" rIns="48000" bIns="48000" numCol="1" spcCol="1270" anchor="ctr" anchorCtr="0">
            <a:noAutofit/>
          </a:bodyPr>
          <a:lstStyle/>
          <a:p>
            <a:pPr marL="0" lvl="1" algn="ctr" defTabSz="1066773">
              <a:lnSpc>
                <a:spcPct val="7500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Стратегический проект «Медицинские кадры и передовые медицинские технологии для Дальнего Востока»</a:t>
            </a:r>
            <a:endParaRPr lang="ru-RU" sz="1867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6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343" y="1604799"/>
            <a:ext cx="3893976" cy="5088565"/>
          </a:xfrm>
          <a:prstGeom prst="rect">
            <a:avLst/>
          </a:prstGeom>
          <a:solidFill>
            <a:srgbClr val="E7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11520488" cy="754062"/>
          </a:xfrm>
        </p:spPr>
        <p:txBody>
          <a:bodyPr vert="horz" wrap="square" lIns="121725" tIns="60863" rIns="121725" bIns="60863" rtlCol="0" anchor="ctr"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spc="-200" dirty="0">
                <a:solidFill>
                  <a:srgbClr val="8A0000"/>
                </a:solidFill>
                <a:latin typeface="Century Gothic" pitchFamily="34" charset="0"/>
              </a:rPr>
              <a:t>Вопросы гигиены: векторы исследований </a:t>
            </a:r>
            <a:br>
              <a:rPr lang="ru-RU" sz="3200" spc="-200" dirty="0">
                <a:solidFill>
                  <a:srgbClr val="8A0000"/>
                </a:solidFill>
                <a:latin typeface="Century Gothic" pitchFamily="34" charset="0"/>
              </a:rPr>
            </a:br>
            <a:r>
              <a:rPr lang="ru-RU" sz="3200" spc="-200" dirty="0">
                <a:solidFill>
                  <a:srgbClr val="8A0000"/>
                </a:solidFill>
                <a:latin typeface="Century Gothic" pitchFamily="34" charset="0"/>
              </a:rPr>
              <a:t>на современном этапе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333" y="977997"/>
            <a:ext cx="4057976" cy="563205"/>
          </a:xfrm>
          <a:prstGeom prst="rect">
            <a:avLst/>
          </a:prstGeom>
          <a:noFill/>
        </p:spPr>
        <p:txBody>
          <a:bodyPr wrap="square" lIns="0" tIns="95999" rIns="0" bIns="95999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Достигнутые результаты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0" y="4237223"/>
            <a:ext cx="4093569" cy="245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22" y="914400"/>
            <a:ext cx="7537064" cy="584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" y="1892829"/>
            <a:ext cx="4057976" cy="242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5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  <p:pic>
        <p:nvPicPr>
          <p:cNvPr id="4098" name="Picture 2" descr="C:\Users\Сергей Лебедев\Desktop\IMG_2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3"/>
            <a:ext cx="12199044" cy="68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4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68">
            <a:off x="141799" y="1873405"/>
            <a:ext cx="5678692" cy="327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696213" y="3078745"/>
            <a:ext cx="1248139" cy="63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Дальне-восточный</a:t>
            </a:r>
          </a:p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федеральный </a:t>
            </a:r>
          </a:p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округ</a:t>
            </a:r>
          </a:p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(ДФО)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5" y="2332293"/>
            <a:ext cx="1184044" cy="16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E2DFDF"/>
            </a:glow>
            <a:outerShdw dist="12700" dir="2700000" sx="7000" sy="7000" algn="ctr" rotWithShape="0">
              <a:srgbClr val="E2DFDF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08" y="2335690"/>
            <a:ext cx="1066907" cy="16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E2DFDF"/>
            </a:glow>
            <a:outerShdw dist="12700" dir="2700000" sx="7000" sy="7000" algn="ctr" rotWithShape="0">
              <a:srgbClr val="E2DFDF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 descr="Файл:Map of Russia - Far Eastern Federal District (2018 composition).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" name="AutoShape 11" descr="https://upload.wikimedia.org/wikipedia/commons/thumb/b/b1/Map_of_Russia_-_Far_Eastern_Federal_District_%282018_composition%29.svg/800px-Map_of_Russia_-_Far_Eastern_Federal_District_%282018_composition%29.svg.pn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7" y="2852938"/>
            <a:ext cx="1108359" cy="148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E2DFDF"/>
            </a:glow>
            <a:outerShdw dist="12700" dir="2700000" sx="7000" sy="7000" algn="ctr" rotWithShape="0">
              <a:srgbClr val="E2DFDF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35361" y="4880626"/>
            <a:ext cx="5354775" cy="183701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191990" indent="-191990">
              <a:lnSpc>
                <a:spcPct val="80000"/>
              </a:lnSpc>
              <a:spcAft>
                <a:spcPts val="267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Республика Саха (Якутия)</a:t>
            </a:r>
          </a:p>
          <a:p>
            <a:pPr marL="191990" indent="-191990">
              <a:lnSpc>
                <a:spcPct val="80000"/>
              </a:lnSpc>
              <a:spcAft>
                <a:spcPts val="267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Республика Бурятия </a:t>
            </a:r>
          </a:p>
          <a:p>
            <a:pPr marL="191990" indent="-191990">
              <a:lnSpc>
                <a:spcPct val="80000"/>
              </a:lnSpc>
              <a:spcAft>
                <a:spcPts val="267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4 края: Камчатский, Приморский,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Хабаровский, Забайкальский</a:t>
            </a:r>
          </a:p>
          <a:p>
            <a:pPr marL="191990" indent="-191990">
              <a:lnSpc>
                <a:spcPct val="80000"/>
              </a:lnSpc>
              <a:spcAft>
                <a:spcPts val="267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3 области: Амурская, Магаданская, Сахалинская</a:t>
            </a:r>
          </a:p>
          <a:p>
            <a:pPr marL="191990" indent="-191990">
              <a:lnSpc>
                <a:spcPct val="80000"/>
              </a:lnSpc>
              <a:spcAft>
                <a:spcPts val="267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Еврейская автономная область</a:t>
            </a:r>
          </a:p>
          <a:p>
            <a:pPr marL="191990" indent="-19199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Чукотский автономный округ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360" y="1608566"/>
            <a:ext cx="4992555" cy="76431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733" b="1" dirty="0">
                <a:solidFill>
                  <a:srgbClr val="002060"/>
                </a:solidFill>
              </a:rPr>
              <a:t>Общая площадь – 6 952 555 км</a:t>
            </a:r>
            <a:r>
              <a:rPr lang="ru-RU" sz="1733" b="1" baseline="30000" dirty="0">
                <a:solidFill>
                  <a:srgbClr val="002060"/>
                </a:solidFill>
              </a:rPr>
              <a:t>2</a:t>
            </a:r>
            <a:r>
              <a:rPr lang="ru-RU" sz="1733" b="1" dirty="0">
                <a:solidFill>
                  <a:srgbClr val="002060"/>
                </a:solidFill>
              </a:rPr>
              <a:t> </a:t>
            </a:r>
            <a:br>
              <a:rPr lang="ru-RU" sz="1733" b="1" dirty="0">
                <a:solidFill>
                  <a:srgbClr val="002060"/>
                </a:solidFill>
              </a:rPr>
            </a:br>
            <a:r>
              <a:rPr lang="ru-RU" sz="1733" b="1" dirty="0">
                <a:solidFill>
                  <a:srgbClr val="002060"/>
                </a:solidFill>
              </a:rPr>
              <a:t>                                   (40,6% территории РФ)</a:t>
            </a:r>
            <a:r>
              <a:rPr lang="ru-RU" sz="1733" b="1" baseline="30000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1733" b="1" dirty="0">
                <a:solidFill>
                  <a:srgbClr val="002060"/>
                </a:solidFill>
              </a:rPr>
              <a:t>Протяженность границы – 29 320,9 км</a:t>
            </a:r>
            <a:r>
              <a:rPr lang="ru-RU" sz="1733" dirty="0">
                <a:solidFill>
                  <a:srgbClr val="002060"/>
                </a:solidFill>
              </a:rPr>
              <a:t> </a:t>
            </a:r>
            <a:endParaRPr lang="en-US" sz="1733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440" y="4293096"/>
            <a:ext cx="5186496" cy="425167"/>
          </a:xfrm>
          <a:prstGeom prst="rect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txBody>
          <a:bodyPr wrap="square" lIns="95999" tIns="47999" rIns="95999" bIns="47999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</a:rPr>
              <a:t>Субъекты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07968" y="4784614"/>
            <a:ext cx="6028432" cy="193302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191990" indent="-19199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6222688" algn="r"/>
              </a:tabLst>
            </a:pPr>
            <a:r>
              <a:rPr lang="ru-RU" sz="1600" dirty="0">
                <a:solidFill>
                  <a:srgbClr val="002060"/>
                </a:solidFill>
              </a:rPr>
              <a:t>Население (на 01.01.2023)	</a:t>
            </a:r>
            <a:r>
              <a:rPr lang="ru-RU" sz="1600" b="1" dirty="0">
                <a:solidFill>
                  <a:srgbClr val="002060"/>
                </a:solidFill>
              </a:rPr>
              <a:t>7 903,9 тыс. чел.</a:t>
            </a:r>
          </a:p>
          <a:p>
            <a:pPr marL="191990" indent="-19199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6222688" algn="r"/>
              </a:tabLst>
            </a:pPr>
            <a:r>
              <a:rPr lang="ru-RU" sz="1600" dirty="0">
                <a:solidFill>
                  <a:srgbClr val="002060"/>
                </a:solidFill>
              </a:rPr>
              <a:t>Доля в структуре населения РФ	</a:t>
            </a:r>
            <a:r>
              <a:rPr lang="ru-RU" sz="1600" b="1" dirty="0">
                <a:solidFill>
                  <a:srgbClr val="002060"/>
                </a:solidFill>
              </a:rPr>
              <a:t>5,4 %</a:t>
            </a:r>
          </a:p>
          <a:p>
            <a:pPr marL="191990" indent="-19199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6222688" algn="r"/>
              </a:tabLst>
            </a:pPr>
            <a:r>
              <a:rPr lang="ru-RU" sz="1600" dirty="0">
                <a:solidFill>
                  <a:srgbClr val="002060"/>
                </a:solidFill>
              </a:rPr>
              <a:t>Трудоспособное население	</a:t>
            </a:r>
            <a:r>
              <a:rPr lang="ru-RU" sz="1600" b="1" dirty="0">
                <a:solidFill>
                  <a:srgbClr val="002060"/>
                </a:solidFill>
              </a:rPr>
              <a:t>4 659,2 тыс. чел.</a:t>
            </a:r>
          </a:p>
          <a:p>
            <a:pPr marL="191990" indent="-19199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6222688" algn="r"/>
              </a:tabLst>
            </a:pPr>
            <a:r>
              <a:rPr lang="ru-RU" sz="1600" dirty="0">
                <a:solidFill>
                  <a:srgbClr val="002060"/>
                </a:solidFill>
              </a:rPr>
              <a:t>Низкая плотность населения	</a:t>
            </a:r>
            <a:r>
              <a:rPr lang="ru-RU" sz="1600" b="1" dirty="0">
                <a:solidFill>
                  <a:srgbClr val="002060"/>
                </a:solidFill>
              </a:rPr>
              <a:t>1,14 чел./км</a:t>
            </a:r>
            <a:r>
              <a:rPr lang="ru-RU" sz="1600" b="1" baseline="30000" dirty="0">
                <a:solidFill>
                  <a:srgbClr val="002060"/>
                </a:solidFill>
              </a:rPr>
              <a:t>2</a:t>
            </a:r>
            <a:endParaRPr lang="en-US" sz="1600" b="1" baseline="30000" dirty="0">
              <a:solidFill>
                <a:srgbClr val="002060"/>
              </a:solidFill>
            </a:endParaRPr>
          </a:p>
          <a:p>
            <a:pPr marL="191990" indent="-19199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  <a:tabLst>
                <a:tab pos="6222688" algn="r"/>
              </a:tabLst>
            </a:pPr>
            <a:r>
              <a:rPr lang="ru-RU" sz="1600" dirty="0">
                <a:solidFill>
                  <a:srgbClr val="002060"/>
                </a:solidFill>
              </a:rPr>
              <a:t>Городское население	</a:t>
            </a:r>
            <a:r>
              <a:rPr lang="ru-RU" sz="1600" b="1" dirty="0">
                <a:solidFill>
                  <a:srgbClr val="002060"/>
                </a:solidFill>
              </a:rPr>
              <a:t>73,7 %</a:t>
            </a:r>
          </a:p>
          <a:p>
            <a:pPr marL="191990" indent="-19199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Нарастающая убыль населения: низкая рождаемость,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высокая смертность, активный миграционный отток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7968" y="4293096"/>
            <a:ext cx="6028432" cy="425167"/>
          </a:xfrm>
          <a:prstGeom prst="rect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txBody>
          <a:bodyPr wrap="square" lIns="95999" tIns="47999" rIns="95999" bIns="47999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</a:rPr>
              <a:t>Характерные особенности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46912" y="481739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2758" rtl="0" eaLnBrk="1" latinLnBrk="0" hangingPunct="1">
              <a:defRPr sz="1200" b="1" kern="1200">
                <a:solidFill>
                  <a:srgbClr val="009DC4"/>
                </a:solidFill>
                <a:latin typeface="+mn-lt"/>
                <a:ea typeface="+mn-ea"/>
                <a:cs typeface="+mn-cs"/>
              </a:defRPr>
            </a:lvl1pPr>
            <a:lvl2pPr marL="456326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758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118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514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839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165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562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0943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DC4BD-FF8A-4E85-8576-04AD8682B88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26036B94-75FE-471B-9DA4-A44C9387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71" y="1486744"/>
            <a:ext cx="2784311" cy="167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BED9198-926D-45C9-A5B2-DCF216D09E72}"/>
              </a:ext>
            </a:extLst>
          </p:cNvPr>
          <p:cNvSpPr/>
          <p:nvPr/>
        </p:nvSpPr>
        <p:spPr>
          <a:xfrm>
            <a:off x="8833587" y="1483990"/>
            <a:ext cx="3030911" cy="2780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48000" tIns="48000" rIns="4800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33" i="1" dirty="0">
                <a:solidFill>
                  <a:srgbClr val="002060"/>
                </a:solidFill>
              </a:rPr>
              <a:t>«… хочу повторить то, о чем говорил в Послании Федеральному Собранию десять лет назад, </a:t>
            </a:r>
            <a:br>
              <a:rPr lang="ru-RU" sz="1333" i="1" dirty="0">
                <a:solidFill>
                  <a:srgbClr val="002060"/>
                </a:solidFill>
              </a:rPr>
            </a:br>
            <a:r>
              <a:rPr lang="ru-RU" sz="1333" i="1" dirty="0">
                <a:solidFill>
                  <a:srgbClr val="002060"/>
                </a:solidFill>
              </a:rPr>
              <a:t>в декабре 2013 года, и о чем сказал в самом начале: </a:t>
            </a:r>
            <a:r>
              <a:rPr lang="ru-RU" sz="1333" b="1" i="1" dirty="0">
                <a:solidFill>
                  <a:srgbClr val="002060"/>
                </a:solidFill>
              </a:rPr>
              <a:t>опережающее развитие Дальнего Востока – </a:t>
            </a:r>
            <a:br>
              <a:rPr lang="ru-RU" sz="1333" b="1" i="1" dirty="0">
                <a:solidFill>
                  <a:srgbClr val="002060"/>
                </a:solidFill>
              </a:rPr>
            </a:br>
            <a:r>
              <a:rPr lang="ru-RU" sz="1333" b="1" i="1" dirty="0">
                <a:solidFill>
                  <a:srgbClr val="002060"/>
                </a:solidFill>
              </a:rPr>
              <a:t>это наш абсолютный приоритет на весь XXI век</a:t>
            </a:r>
            <a:r>
              <a:rPr lang="ru-RU" sz="1333" i="1" dirty="0">
                <a:solidFill>
                  <a:srgbClr val="002060"/>
                </a:solidFill>
              </a:rPr>
              <a:t>, общая ответственность и работа Правительства, регионов, крупнейших отечественных компаний как с государственным участием, так и абсолютно частных»</a:t>
            </a:r>
          </a:p>
          <a:p>
            <a:pPr algn="r">
              <a:lnSpc>
                <a:spcPct val="90000"/>
              </a:lnSpc>
            </a:pPr>
            <a:r>
              <a:rPr lang="ru-RU" sz="1333" b="1" dirty="0">
                <a:solidFill>
                  <a:srgbClr val="002060"/>
                </a:solidFill>
              </a:rPr>
              <a:t>В.В. Путин</a:t>
            </a:r>
          </a:p>
          <a:p>
            <a:pPr algn="r">
              <a:lnSpc>
                <a:spcPct val="90000"/>
              </a:lnSpc>
            </a:pPr>
            <a:r>
              <a:rPr lang="en-US" sz="1200" dirty="0">
                <a:solidFill>
                  <a:srgbClr val="002060"/>
                </a:solidFill>
              </a:rPr>
              <a:t>VIII </a:t>
            </a:r>
            <a:r>
              <a:rPr lang="ru-RU" sz="1200" dirty="0">
                <a:solidFill>
                  <a:srgbClr val="002060"/>
                </a:solidFill>
              </a:rPr>
              <a:t>Восточный экономический форум, </a:t>
            </a:r>
          </a:p>
          <a:p>
            <a:pPr algn="r">
              <a:lnSpc>
                <a:spcPct val="90000"/>
              </a:lnSpc>
            </a:pPr>
            <a:r>
              <a:rPr lang="ru-RU" sz="1200" dirty="0">
                <a:solidFill>
                  <a:srgbClr val="002060"/>
                </a:solidFill>
              </a:rPr>
              <a:t>Владивосток, 12 сентября 2023 г.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72EE6A9-2B9C-49E8-AAA8-2E69832D0D97}"/>
              </a:ext>
            </a:extLst>
          </p:cNvPr>
          <p:cNvSpPr txBox="1">
            <a:spLocks/>
          </p:cNvSpPr>
          <p:nvPr/>
        </p:nvSpPr>
        <p:spPr>
          <a:xfrm>
            <a:off x="335360" y="644691"/>
            <a:ext cx="11521280" cy="772947"/>
          </a:xfrm>
          <a:prstGeom prst="rect">
            <a:avLst/>
          </a:prstGeom>
        </p:spPr>
        <p:txBody>
          <a:bodyPr vert="horz" wrap="square" lIns="121725" tIns="60863" rIns="121725" bIns="60863" rtlCol="0" anchor="ctr">
            <a:noAutofit/>
          </a:bodyPr>
          <a:lstStyle>
            <a:lvl1pPr>
              <a:defRPr lang="ru-RU" sz="4000" b="1" i="0" dirty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>
              <a:lnSpc>
                <a:spcPct val="75000"/>
              </a:lnSpc>
            </a:pPr>
            <a:r>
              <a:rPr lang="ru-RU" kern="0" spc="-200" dirty="0">
                <a:solidFill>
                  <a:srgbClr val="8A0000"/>
                </a:solidFill>
                <a:latin typeface="Century Gothic" pitchFamily="34" charset="0"/>
              </a:rPr>
              <a:t>Развитие ДФО – приоритет на весь XXI век</a:t>
            </a:r>
          </a:p>
        </p:txBody>
      </p:sp>
    </p:spTree>
    <p:extLst>
      <p:ext uri="{BB962C8B-B14F-4D97-AF65-F5344CB8AC3E}">
        <p14:creationId xmlns:p14="http://schemas.microsoft.com/office/powerpoint/2010/main" val="250059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335361" y="1124744"/>
            <a:ext cx="11511193" cy="96011"/>
            <a:chOff x="251520" y="1059582"/>
            <a:chExt cx="8633395" cy="7200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251520" y="1059582"/>
              <a:ext cx="84249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876256" y="1131590"/>
              <a:ext cx="2008659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45634EA-4007-4DD3-BAB4-72BF0207402E}"/>
              </a:ext>
            </a:extLst>
          </p:cNvPr>
          <p:cNvSpPr/>
          <p:nvPr/>
        </p:nvSpPr>
        <p:spPr>
          <a:xfrm>
            <a:off x="335360" y="453221"/>
            <a:ext cx="11475723" cy="725113"/>
          </a:xfrm>
          <a:prstGeom prst="rect">
            <a:avLst/>
          </a:prstGeom>
        </p:spPr>
        <p:txBody>
          <a:bodyPr vert="horz" lIns="121725" tIns="60863" rIns="121725" bIns="60863" rtlCol="0" anchor="ctr">
            <a:no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ru-RU" sz="4267" b="1" spc="-200" dirty="0">
                <a:solidFill>
                  <a:srgbClr val="8A0000"/>
                </a:solidFill>
                <a:latin typeface="Century Gothic" pitchFamily="34" charset="0"/>
                <a:ea typeface="+mj-ea"/>
                <a:cs typeface="+mj-cs"/>
              </a:rPr>
              <a:t>Тихоокеанский Медицинский в регионе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DF678A7-E995-47AC-8734-EC66A2ED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97" y="1426186"/>
            <a:ext cx="5779689" cy="521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76053" y="1426186"/>
            <a:ext cx="1824203" cy="75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6000" tIns="144000" rIns="95999" bIns="144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67" b="1" dirty="0">
                <a:solidFill>
                  <a:schemeClr val="bg1"/>
                </a:solidFill>
              </a:rPr>
              <a:t>НОМК «Восточный»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046912" y="481739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2758" rtl="0" eaLnBrk="1" latinLnBrk="0" hangingPunct="1">
              <a:defRPr lang="ru-RU" sz="1200" b="1" kern="1200" smtClean="0">
                <a:solidFill>
                  <a:srgbClr val="009DC4"/>
                </a:solidFill>
                <a:latin typeface="+mn-lt"/>
                <a:ea typeface="+mn-ea"/>
                <a:cs typeface="+mn-cs"/>
              </a:defRPr>
            </a:lvl1pPr>
            <a:lvl2pPr marL="456326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758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118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514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839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165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562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0943" algn="l" defTabSz="91275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DC4BD-FF8A-4E85-8576-04AD8682B88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99456" y="2182510"/>
            <a:ext cx="4515544" cy="4030799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5" y="2743199"/>
            <a:ext cx="6106136" cy="349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16" y="1278019"/>
            <a:ext cx="1362076" cy="2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32" y="4547981"/>
            <a:ext cx="2896133" cy="108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192.168.21.150\отд_стратег_план\Товарный знак\Логоти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24" y="822230"/>
            <a:ext cx="2076693" cy="20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8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ww.unisvit.com:: ВЛАДИВОСТОК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820"/>
            <a:ext cx="12192000" cy="506118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7788"/>
            <a:ext cx="11455400" cy="877887"/>
          </a:xfrm>
        </p:spPr>
        <p:txBody>
          <a:bodyPr vert="horz" wrap="square" lIns="121725" tIns="60863" rIns="121725" bIns="60863" rtlCol="0" anchor="ctr"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spc="-200" dirty="0">
                <a:solidFill>
                  <a:srgbClr val="8A0000"/>
                </a:solidFill>
                <a:latin typeface="Century Gothic" pitchFamily="34" charset="0"/>
              </a:rPr>
              <a:t>Вехи истории: развитие профилактической медицины на Дальнем Востоке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6820"/>
            <a:ext cx="12192000" cy="506118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56913"/>
              </p:ext>
            </p:extLst>
          </p:nvPr>
        </p:nvGraphicFramePr>
        <p:xfrm>
          <a:off x="76200" y="1311796"/>
          <a:ext cx="11089233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755">
                  <a:extLst>
                    <a:ext uri="{9D8B030D-6E8A-4147-A177-3AD203B41FA5}">
                      <a16:colId xmlns:a16="http://schemas.microsoft.com/office/drawing/2014/main" val="4075708925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1094463520"/>
                    </a:ext>
                  </a:extLst>
                </a:gridCol>
                <a:gridCol w="8941425">
                  <a:extLst>
                    <a:ext uri="{9D8B030D-6E8A-4147-A177-3AD203B41FA5}">
                      <a16:colId xmlns:a16="http://schemas.microsoft.com/office/drawing/2014/main" val="9581691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>
                          <a:solidFill>
                            <a:srgbClr val="002060"/>
                          </a:solidFill>
                        </a:rPr>
                        <a:t>Факультет общественного здоровья</a:t>
                      </a:r>
                      <a:endParaRPr lang="en-US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2325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1992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>
                          <a:solidFill>
                            <a:srgbClr val="002060"/>
                          </a:solidFill>
                        </a:rPr>
                        <a:t>Медико-профилактический факультет</a:t>
                      </a:r>
                      <a:endParaRPr lang="en-US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7864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1971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Первый выпуск врачей-гигиенистов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05793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1970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Кафедры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гигиены труда, гигиены питания, </a:t>
                      </a:r>
                      <a:br>
                        <a:rPr lang="ru-RU" sz="2000" b="1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коммунальной гигиены, гигиены детей и подростков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16862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1966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Санитарно-гигиенический факультет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7442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1958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Владивостокский государственный медицинский институт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0413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1956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Кафедра гигиены медицинского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факультета Дальневосточного государственного института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850779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1981200" y="990600"/>
            <a:ext cx="0" cy="5414352"/>
          </a:xfrm>
          <a:prstGeom prst="straightConnector1">
            <a:avLst/>
          </a:prstGeom>
          <a:ln w="57150" cap="flat" cmpd="sng" algn="ctr">
            <a:solidFill>
              <a:srgbClr val="8A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42911" y="5035433"/>
            <a:ext cx="304288" cy="320544"/>
          </a:xfrm>
          <a:prstGeom prst="ellipse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11" name="Овал 10"/>
          <p:cNvSpPr/>
          <p:nvPr/>
        </p:nvSpPr>
        <p:spPr>
          <a:xfrm>
            <a:off x="1829056" y="5890433"/>
            <a:ext cx="304288" cy="320544"/>
          </a:xfrm>
          <a:prstGeom prst="ellipse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12" name="Овал 11"/>
          <p:cNvSpPr/>
          <p:nvPr/>
        </p:nvSpPr>
        <p:spPr>
          <a:xfrm>
            <a:off x="1829056" y="4278326"/>
            <a:ext cx="304288" cy="320544"/>
          </a:xfrm>
          <a:prstGeom prst="ellipse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13" name="Овал 12"/>
          <p:cNvSpPr/>
          <p:nvPr/>
        </p:nvSpPr>
        <p:spPr>
          <a:xfrm>
            <a:off x="1829056" y="3472273"/>
            <a:ext cx="304288" cy="320544"/>
          </a:xfrm>
          <a:prstGeom prst="ellipse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14" name="Овал 13"/>
          <p:cNvSpPr/>
          <p:nvPr/>
        </p:nvSpPr>
        <p:spPr>
          <a:xfrm>
            <a:off x="1838831" y="2034004"/>
            <a:ext cx="304288" cy="320544"/>
          </a:xfrm>
          <a:prstGeom prst="ellipse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1AD051-190E-489A-BE7C-D3EFBC7B85A9}"/>
              </a:ext>
            </a:extLst>
          </p:cNvPr>
          <p:cNvSpPr/>
          <p:nvPr/>
        </p:nvSpPr>
        <p:spPr>
          <a:xfrm>
            <a:off x="1840796" y="2689001"/>
            <a:ext cx="304288" cy="320544"/>
          </a:xfrm>
          <a:prstGeom prst="ellipse">
            <a:avLst/>
          </a:prstGeom>
          <a:solidFill>
            <a:srgbClr val="009DC4"/>
          </a:solidFill>
          <a:ln>
            <a:solidFill>
              <a:srgbClr val="00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A20AE6-617C-4579-988F-D58D8AB3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71" y="1367818"/>
            <a:ext cx="329213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DD1B6-1DFD-4CC8-A850-84E21E1C873F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1521280" cy="772947"/>
          </a:xfrm>
          <a:prstGeom prst="rect">
            <a:avLst/>
          </a:prstGeom>
        </p:spPr>
        <p:txBody>
          <a:bodyPr vert="horz" wrap="square" lIns="121725" tIns="60863" rIns="121725" bIns="60863" rtlCol="0" anchor="ctr">
            <a:noAutofit/>
          </a:bodyPr>
          <a:lstStyle>
            <a:lvl1pPr>
              <a:defRPr lang="ru-RU" sz="4000" b="1" i="0" dirty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>
              <a:lnSpc>
                <a:spcPct val="75000"/>
              </a:lnSpc>
            </a:pPr>
            <a:r>
              <a:rPr lang="ru-RU" kern="0" spc="-200" dirty="0">
                <a:solidFill>
                  <a:srgbClr val="8A0000"/>
                </a:solidFill>
                <a:latin typeface="Century Gothic" pitchFamily="34" charset="0"/>
              </a:rPr>
              <a:t>Направление подготовки </a:t>
            </a:r>
          </a:p>
          <a:p>
            <a:pPr>
              <a:lnSpc>
                <a:spcPct val="75000"/>
              </a:lnSpc>
            </a:pPr>
            <a:r>
              <a:rPr lang="ru-RU" kern="0" spc="-200" dirty="0">
                <a:solidFill>
                  <a:srgbClr val="8A0000"/>
                </a:solidFill>
                <a:latin typeface="Century Gothic" pitchFamily="34" charset="0"/>
              </a:rPr>
              <a:t>32.05.01 Медико-профилактическое дело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DC0FCC-0B4B-47BF-808A-08DFD250CB3E}"/>
              </a:ext>
            </a:extLst>
          </p:cNvPr>
          <p:cNvSpPr/>
          <p:nvPr/>
        </p:nvSpPr>
        <p:spPr>
          <a:xfrm>
            <a:off x="152400" y="1371599"/>
            <a:ext cx="6324600" cy="106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Выпускающие структурные подразделения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2BCE61-A9D5-4678-A994-AC840463464F}"/>
              </a:ext>
            </a:extLst>
          </p:cNvPr>
          <p:cNvSpPr/>
          <p:nvPr/>
        </p:nvSpPr>
        <p:spPr>
          <a:xfrm>
            <a:off x="3352800" y="2590800"/>
            <a:ext cx="31242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афедра эпидемиологии</a:t>
            </a:r>
          </a:p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военной эпидемиологии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CE3C6C-DA4A-4F79-A408-2F3B82367DA4}"/>
              </a:ext>
            </a:extLst>
          </p:cNvPr>
          <p:cNvSpPr/>
          <p:nvPr/>
        </p:nvSpPr>
        <p:spPr>
          <a:xfrm>
            <a:off x="152400" y="2590800"/>
            <a:ext cx="31242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Институт профилактической медицины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72768D-11D6-4F3B-8C1B-CD6E21257525}"/>
              </a:ext>
            </a:extLst>
          </p:cNvPr>
          <p:cNvSpPr/>
          <p:nvPr/>
        </p:nvSpPr>
        <p:spPr>
          <a:xfrm>
            <a:off x="152400" y="4876800"/>
            <a:ext cx="3124200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Директор института </a:t>
            </a:r>
          </a:p>
          <a:p>
            <a:pPr algn="ctr"/>
            <a:r>
              <a:rPr lang="ru-RU" dirty="0"/>
              <a:t>доктор мед. наук, профессор </a:t>
            </a:r>
            <a:r>
              <a:rPr lang="ru-RU" dirty="0" err="1"/>
              <a:t>Транковская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Лидия Викторовна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4764AB-19CD-45B5-B7C1-2095C12976E9}"/>
              </a:ext>
            </a:extLst>
          </p:cNvPr>
          <p:cNvSpPr/>
          <p:nvPr/>
        </p:nvSpPr>
        <p:spPr>
          <a:xfrm>
            <a:off x="3352800" y="4876800"/>
            <a:ext cx="3124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Заведующий кафедрой </a:t>
            </a:r>
          </a:p>
          <a:p>
            <a:pPr algn="ctr"/>
            <a:r>
              <a:rPr lang="ru-RU" dirty="0"/>
              <a:t>канд. мед. наук, доцент Скурихина </a:t>
            </a:r>
          </a:p>
          <a:p>
            <a:pPr algn="ctr"/>
            <a:r>
              <a:rPr lang="ru-RU" dirty="0"/>
              <a:t>Юлия Евгеньевна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F9E2C1-2DD5-44B8-BF37-BC18B0315D5D}"/>
              </a:ext>
            </a:extLst>
          </p:cNvPr>
          <p:cNvSpPr/>
          <p:nvPr/>
        </p:nvSpPr>
        <p:spPr>
          <a:xfrm>
            <a:off x="6698152" y="1368792"/>
            <a:ext cx="5372591" cy="1066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Обучающиеся - 237 человек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F2E7FDD-1E61-4FCD-8D43-3B0110494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14382"/>
              </p:ext>
            </p:extLst>
          </p:nvPr>
        </p:nvGraphicFramePr>
        <p:xfrm>
          <a:off x="6698152" y="2590800"/>
          <a:ext cx="5372591" cy="41910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17248">
                  <a:extLst>
                    <a:ext uri="{9D8B030D-6E8A-4147-A177-3AD203B41FA5}">
                      <a16:colId xmlns:a16="http://schemas.microsoft.com/office/drawing/2014/main" val="4065835270"/>
                    </a:ext>
                  </a:extLst>
                </a:gridCol>
                <a:gridCol w="3155343">
                  <a:extLst>
                    <a:ext uri="{9D8B030D-6E8A-4147-A177-3AD203B41FA5}">
                      <a16:colId xmlns:a16="http://schemas.microsoft.com/office/drawing/2014/main" val="276952263"/>
                    </a:ext>
                  </a:extLst>
                </a:gridCol>
              </a:tblGrid>
              <a:tr h="10923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Курс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обучающихся, человек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635487"/>
                  </a:ext>
                </a:extLst>
              </a:tr>
              <a:tr h="516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1 курс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828839"/>
                  </a:ext>
                </a:extLst>
              </a:tr>
              <a:tr h="516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 курс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042474"/>
                  </a:ext>
                </a:extLst>
              </a:tr>
              <a:tr h="516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3 курс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1278"/>
                  </a:ext>
                </a:extLst>
              </a:tr>
              <a:tr h="516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 курс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361776"/>
                  </a:ext>
                </a:extLst>
              </a:tr>
              <a:tr h="516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5 курс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673145"/>
                  </a:ext>
                </a:extLst>
              </a:tr>
              <a:tr h="516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6 курс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65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0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317C5-92B6-488C-9A85-6C56712536A8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1521280" cy="772947"/>
          </a:xfrm>
          <a:prstGeom prst="rect">
            <a:avLst/>
          </a:prstGeom>
        </p:spPr>
        <p:txBody>
          <a:bodyPr vert="horz" wrap="square" lIns="121725" tIns="60863" rIns="121725" bIns="60863" rtlCol="0" anchor="ctr">
            <a:noAutofit/>
          </a:bodyPr>
          <a:lstStyle>
            <a:lvl1pPr>
              <a:defRPr lang="ru-RU" sz="4000" b="1" i="0" dirty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>
              <a:lnSpc>
                <a:spcPct val="75000"/>
              </a:lnSpc>
            </a:pPr>
            <a:r>
              <a:rPr lang="ru-RU" kern="0" spc="-200" dirty="0">
                <a:solidFill>
                  <a:srgbClr val="8A0000"/>
                </a:solidFill>
                <a:latin typeface="Century Gothic" pitchFamily="34" charset="0"/>
              </a:rPr>
              <a:t>Направление подготовки </a:t>
            </a:r>
          </a:p>
          <a:p>
            <a:pPr>
              <a:lnSpc>
                <a:spcPct val="75000"/>
              </a:lnSpc>
            </a:pPr>
            <a:r>
              <a:rPr lang="ru-RU" kern="0" spc="-200" dirty="0">
                <a:solidFill>
                  <a:srgbClr val="8A0000"/>
                </a:solidFill>
                <a:latin typeface="Century Gothic" pitchFamily="34" charset="0"/>
              </a:rPr>
              <a:t>32.05.01 Медико-профилактическое дело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90231-7922-408C-AF96-285B867ABC1D}"/>
              </a:ext>
            </a:extLst>
          </p:cNvPr>
          <p:cNvSpPr txBox="1"/>
          <p:nvPr/>
        </p:nvSpPr>
        <p:spPr>
          <a:xfrm>
            <a:off x="152400" y="1143000"/>
            <a:ext cx="54720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Количество обучающихся на 1 курсе </a:t>
            </a:r>
            <a:r>
              <a:rPr lang="ru-RU" sz="2000" b="1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 4 года</a:t>
            </a:r>
            <a:endParaRPr lang="ru-RU" sz="20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4D66406-B537-447C-AFAD-D4DF33C58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41711"/>
              </p:ext>
            </p:extLst>
          </p:nvPr>
        </p:nvGraphicFramePr>
        <p:xfrm>
          <a:off x="152400" y="1763658"/>
          <a:ext cx="5471999" cy="3821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954">
                  <a:extLst>
                    <a:ext uri="{9D8B030D-6E8A-4147-A177-3AD203B41FA5}">
                      <a16:colId xmlns:a16="http://schemas.microsoft.com/office/drawing/2014/main" val="3061942479"/>
                    </a:ext>
                  </a:extLst>
                </a:gridCol>
                <a:gridCol w="816034">
                  <a:extLst>
                    <a:ext uri="{9D8B030D-6E8A-4147-A177-3AD203B41FA5}">
                      <a16:colId xmlns:a16="http://schemas.microsoft.com/office/drawing/2014/main" val="1167045914"/>
                    </a:ext>
                  </a:extLst>
                </a:gridCol>
                <a:gridCol w="1036027">
                  <a:extLst>
                    <a:ext uri="{9D8B030D-6E8A-4147-A177-3AD203B41FA5}">
                      <a16:colId xmlns:a16="http://schemas.microsoft.com/office/drawing/2014/main" val="1870921227"/>
                    </a:ext>
                  </a:extLst>
                </a:gridCol>
                <a:gridCol w="1040458">
                  <a:extLst>
                    <a:ext uri="{9D8B030D-6E8A-4147-A177-3AD203B41FA5}">
                      <a16:colId xmlns:a16="http://schemas.microsoft.com/office/drawing/2014/main" val="3143575280"/>
                    </a:ext>
                  </a:extLst>
                </a:gridCol>
                <a:gridCol w="1232526">
                  <a:extLst>
                    <a:ext uri="{9D8B030D-6E8A-4147-A177-3AD203B41FA5}">
                      <a16:colId xmlns:a16="http://schemas.microsoft.com/office/drawing/2014/main" val="1240327632"/>
                    </a:ext>
                  </a:extLst>
                </a:gridCol>
              </a:tblGrid>
              <a:tr h="517643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</a:rPr>
                        <a:t>Общее количество обучающихся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151865"/>
                  </a:ext>
                </a:extLst>
              </a:tr>
              <a:tr h="454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На бюджетной основе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На основе с полным возмещением затрат на обучение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059996135"/>
                  </a:ext>
                </a:extLst>
              </a:tr>
              <a:tr h="110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из них по целевому приему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8202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2023/2024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143156065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2022/2023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527706375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2021/2022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308014888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2020/2021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7726635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FDED53-CF7C-4D6C-8191-FD83F9C76BE4}"/>
              </a:ext>
            </a:extLst>
          </p:cNvPr>
          <p:cNvSpPr txBox="1"/>
          <p:nvPr/>
        </p:nvSpPr>
        <p:spPr>
          <a:xfrm>
            <a:off x="6096000" y="1143000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Общее количество обучающихся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по специальности </a:t>
            </a:r>
            <a:r>
              <a:rPr lang="ru-RU" sz="2000" b="1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 4 года</a:t>
            </a:r>
            <a:endParaRPr lang="ru-RU" sz="20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0C63B49-9FCF-4800-AFF1-8174A1B9A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52262"/>
              </p:ext>
            </p:extLst>
          </p:nvPr>
        </p:nvGraphicFramePr>
        <p:xfrm>
          <a:off x="6095999" y="1727775"/>
          <a:ext cx="5943601" cy="385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8104">
                  <a:extLst>
                    <a:ext uri="{9D8B030D-6E8A-4147-A177-3AD203B41FA5}">
                      <a16:colId xmlns:a16="http://schemas.microsoft.com/office/drawing/2014/main" val="2032600550"/>
                    </a:ext>
                  </a:extLst>
                </a:gridCol>
                <a:gridCol w="1218104">
                  <a:extLst>
                    <a:ext uri="{9D8B030D-6E8A-4147-A177-3AD203B41FA5}">
                      <a16:colId xmlns:a16="http://schemas.microsoft.com/office/drawing/2014/main" val="934151781"/>
                    </a:ext>
                  </a:extLst>
                </a:gridCol>
                <a:gridCol w="1068993">
                  <a:extLst>
                    <a:ext uri="{9D8B030D-6E8A-4147-A177-3AD203B41FA5}">
                      <a16:colId xmlns:a16="http://schemas.microsoft.com/office/drawing/2014/main" val="974106330"/>
                    </a:ext>
                  </a:extLst>
                </a:gridCol>
                <a:gridCol w="1050186">
                  <a:extLst>
                    <a:ext uri="{9D8B030D-6E8A-4147-A177-3AD203B41FA5}">
                      <a16:colId xmlns:a16="http://schemas.microsoft.com/office/drawing/2014/main" val="2324851146"/>
                    </a:ext>
                  </a:extLst>
                </a:gridCol>
                <a:gridCol w="1388214">
                  <a:extLst>
                    <a:ext uri="{9D8B030D-6E8A-4147-A177-3AD203B41FA5}">
                      <a16:colId xmlns:a16="http://schemas.microsoft.com/office/drawing/2014/main" val="2844043505"/>
                    </a:ext>
                  </a:extLst>
                </a:gridCol>
              </a:tblGrid>
              <a:tr h="359050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год</a:t>
                      </a:r>
                    </a:p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0" marB="0" anchor="ctr"/>
                </a:tc>
                <a:tc gridSpan="4">
                  <a:txBody>
                    <a:bodyPr/>
                    <a:lstStyle/>
                    <a:p>
                      <a:pPr indent="-2413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обучающихся</a:t>
                      </a: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65563"/>
                  </a:ext>
                </a:extLst>
              </a:tr>
              <a:tr h="359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25400" marR="25400" marT="0" marB="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бюджетной основе</a:t>
                      </a: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основе с полным </a:t>
                      </a:r>
                    </a:p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возмещением затрат </a:t>
                      </a:r>
                    </a:p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обучение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856630347"/>
                  </a:ext>
                </a:extLst>
              </a:tr>
              <a:tr h="1607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 по целевому приёму</a:t>
                      </a:r>
                    </a:p>
                  </a:txBody>
                  <a:tcPr marL="25400" marR="254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53467"/>
                  </a:ext>
                </a:extLst>
              </a:tr>
              <a:tr h="359050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2023/2024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5715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958303598"/>
                  </a:ext>
                </a:extLst>
              </a:tr>
              <a:tr h="359050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5715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699024580"/>
                  </a:ext>
                </a:extLst>
              </a:tr>
              <a:tr h="359050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2021/2022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indent="-2413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635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227661848"/>
                  </a:ext>
                </a:extLst>
              </a:tr>
              <a:tr h="359050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2020/2021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127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1270" algn="ctr">
                        <a:lnSpc>
                          <a:spcPct val="80000"/>
                        </a:lnSpc>
                      </a:pPr>
                      <a:r>
                        <a:rPr lang="ru-RU" sz="1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indent="1270"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38652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5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23" y="120377"/>
            <a:ext cx="116792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kern="0" spc="-200" dirty="0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Современный </a:t>
            </a:r>
            <a:r>
              <a:rPr lang="ru-RU" sz="3600" b="1" kern="0" spc="-200" dirty="0" err="1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симуляционно-тренинговый</a:t>
            </a:r>
            <a:r>
              <a:rPr lang="ru-RU" sz="3600" b="1" kern="0" spc="-200" dirty="0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 центр </a:t>
            </a:r>
          </a:p>
        </p:txBody>
      </p:sp>
      <p:pic>
        <p:nvPicPr>
          <p:cNvPr id="1026" name="Picture 2" descr="https://tgmu.ru/wp-content/uploads/2019/12/photo-2019-11-27-11-19-3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" y="780323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gmu.ru/wp-content/uploads/2019/12/photo-2019-11-27-11-19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76" y="789484"/>
            <a:ext cx="3744417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gmu.ru/wp-content/uploads/2019/12/photo-2019-11-27-11-19-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1"/>
          <a:stretch/>
        </p:blipFill>
        <p:spPr bwMode="auto">
          <a:xfrm>
            <a:off x="102124" y="3568002"/>
            <a:ext cx="3744414" cy="27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blob:https://web.whatsapp.com/f906b83a-9b5f-4680-ae02-e9b38294b779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" name="AutoShape 10" descr="blob:https://web.whatsapp.com/f906b83a-9b5f-4680-ae02-e9b38294b779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" name="AutoShape 12" descr="blob:https://web.whatsapp.com/f906b83a-9b5f-4680-ae02-e9b38294b779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" name="AutoShape 15" descr="blob:https://web.whatsapp.com/782549fb-e6f4-44fe-abc0-c515e5f3e839"/>
          <p:cNvSpPr>
            <a:spLocks noChangeAspect="1" noChangeArrowheads="1"/>
          </p:cNvSpPr>
          <p:nvPr/>
        </p:nvSpPr>
        <p:spPr bwMode="auto">
          <a:xfrm>
            <a:off x="817033" y="4169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57385ED-E5DB-4C32-A491-E4092E4B9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0C0EE4-8934-47F1-86CE-7BEA6D639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463" y="771161"/>
            <a:ext cx="3683522" cy="25146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190F0DEA-409E-4F85-A578-8746698E7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4E81D4-89C4-4419-89CB-31E20C844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433" y="3556340"/>
            <a:ext cx="3744418" cy="2808314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F9547987-B33A-44D4-901C-697AA7F64A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7512A4-95A4-4A5D-93CE-E624CDAEA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9043" y="3544696"/>
            <a:ext cx="3759942" cy="28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310C45C-F53C-4C11-9D74-66F8DB520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767450"/>
              </p:ext>
            </p:extLst>
          </p:nvPr>
        </p:nvGraphicFramePr>
        <p:xfrm>
          <a:off x="143339" y="762001"/>
          <a:ext cx="9534061" cy="595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\\192.168.21.150\vgmu\ПАО\Товарный знак ФГБОУ ВО ТГМУ Минздрава России\title_sh1.png">
            <a:extLst>
              <a:ext uri="{FF2B5EF4-FFF2-40B4-BE49-F238E27FC236}">
                <a16:creationId xmlns:a16="http://schemas.microsoft.com/office/drawing/2014/main" id="{77895917-05E8-47C6-BB5E-8C944188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35" y="124691"/>
            <a:ext cx="2399468" cy="5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77CA33-76EC-4744-8510-4915C2EF0432}"/>
              </a:ext>
            </a:extLst>
          </p:cNvPr>
          <p:cNvSpPr/>
          <p:nvPr/>
        </p:nvSpPr>
        <p:spPr>
          <a:xfrm>
            <a:off x="102123" y="120377"/>
            <a:ext cx="116792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kern="0" spc="-200" dirty="0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Производственная практика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59DF68-2E90-460A-B6A9-118771EB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20" y="762000"/>
            <a:ext cx="2166281" cy="28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9504C39-04FD-486C-AFE7-F8C04884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68" y="3830988"/>
            <a:ext cx="2166281" cy="28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4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69A5CC-2882-49CB-ADD8-15F9D288F7AF}"/>
              </a:ext>
            </a:extLst>
          </p:cNvPr>
          <p:cNvSpPr/>
          <p:nvPr/>
        </p:nvSpPr>
        <p:spPr>
          <a:xfrm>
            <a:off x="102123" y="120377"/>
            <a:ext cx="119374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kern="0" spc="-200" dirty="0">
                <a:solidFill>
                  <a:srgbClr val="8A0000"/>
                </a:solidFill>
                <a:latin typeface="Century Gothic" pitchFamily="34" charset="0"/>
                <a:ea typeface="+mj-ea"/>
                <a:cs typeface="Tahoma"/>
              </a:rPr>
              <a:t>Государственная итоговая аттестация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228FE7F-23D3-44F7-8A56-CB3B4530A59F}"/>
              </a:ext>
            </a:extLst>
          </p:cNvPr>
          <p:cNvSpPr/>
          <p:nvPr/>
        </p:nvSpPr>
        <p:spPr>
          <a:xfrm>
            <a:off x="228600" y="762000"/>
            <a:ext cx="586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Подготовка к ГИА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EFD4F2E-E8EB-4E3C-9292-B04568844CF4}"/>
              </a:ext>
            </a:extLst>
          </p:cNvPr>
          <p:cNvSpPr/>
          <p:nvPr/>
        </p:nvSpPr>
        <p:spPr>
          <a:xfrm>
            <a:off x="6400800" y="762000"/>
            <a:ext cx="5562602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Сдача ГИА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4B94E47-1B4C-4C40-8A3F-314CD006AB33}"/>
              </a:ext>
            </a:extLst>
          </p:cNvPr>
          <p:cNvSpPr/>
          <p:nvPr/>
        </p:nvSpPr>
        <p:spPr>
          <a:xfrm>
            <a:off x="218090" y="1752600"/>
            <a:ext cx="1752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 этап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207AB8B-6630-463C-912E-4480384CADD0}"/>
              </a:ext>
            </a:extLst>
          </p:cNvPr>
          <p:cNvSpPr/>
          <p:nvPr/>
        </p:nvSpPr>
        <p:spPr>
          <a:xfrm>
            <a:off x="2133600" y="1752600"/>
            <a:ext cx="39624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Тестирование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8005AF2-3079-4496-B059-EDCCA60FD678}"/>
              </a:ext>
            </a:extLst>
          </p:cNvPr>
          <p:cNvSpPr/>
          <p:nvPr/>
        </p:nvSpPr>
        <p:spPr>
          <a:xfrm>
            <a:off x="218090" y="3350172"/>
            <a:ext cx="1752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2 этап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96A880-F04C-4241-8969-76C6D7EFE273}"/>
              </a:ext>
            </a:extLst>
          </p:cNvPr>
          <p:cNvSpPr/>
          <p:nvPr/>
        </p:nvSpPr>
        <p:spPr>
          <a:xfrm>
            <a:off x="2133600" y="3350172"/>
            <a:ext cx="39624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Практические навыки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322D5F-AE8B-4070-8C03-4CA5A3ABC4FC}"/>
              </a:ext>
            </a:extLst>
          </p:cNvPr>
          <p:cNvSpPr/>
          <p:nvPr/>
        </p:nvSpPr>
        <p:spPr>
          <a:xfrm>
            <a:off x="6400800" y="1752600"/>
            <a:ext cx="5562602" cy="296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Собеседование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33240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gmu">
      <a:dk1>
        <a:srgbClr val="004353"/>
      </a:dk1>
      <a:lt1>
        <a:srgbClr val="FFFFFF"/>
      </a:lt1>
      <a:dk2>
        <a:srgbClr val="A61300"/>
      </a:dk2>
      <a:lt2>
        <a:srgbClr val="FFE8B2"/>
      </a:lt2>
      <a:accent1>
        <a:srgbClr val="009DC4"/>
      </a:accent1>
      <a:accent2>
        <a:srgbClr val="943634"/>
      </a:accent2>
      <a:accent3>
        <a:srgbClr val="9BBB59"/>
      </a:accent3>
      <a:accent4>
        <a:srgbClr val="8064A2"/>
      </a:accent4>
      <a:accent5>
        <a:srgbClr val="A5A5A5"/>
      </a:accent5>
      <a:accent6>
        <a:srgbClr val="D8D8D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737</Words>
  <Application>Microsoft Office PowerPoint</Application>
  <PresentationFormat>Широкоэкранный</PresentationFormat>
  <Paragraphs>201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Tahoma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Вехи истории: развитие профилактической медицины на Дальнем Востоке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гигиены: векторы исследований  на современном этапе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доклада и требования к презентации  университета</dc:title>
  <dc:creator>Сергей Зверев</dc:creator>
  <cp:lastModifiedBy>Максим Анищенко</cp:lastModifiedBy>
  <cp:revision>238</cp:revision>
  <dcterms:created xsi:type="dcterms:W3CDTF">2022-10-13T15:52:47Z</dcterms:created>
  <dcterms:modified xsi:type="dcterms:W3CDTF">2023-11-15T02:38:27Z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LastSaved">
    <vt:filetime>2022-10-13T00:00:00Z</vt:filetime>
  </property>
</Properties>
</file>